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Basic"/>
      <p:regular r:id="rId16"/>
    </p:embeddedFont>
    <p:embeddedFont>
      <p:font typeface="PT Sans Narrow"/>
      <p:regular r:id="rId17"/>
      <p:bold r:id="rId18"/>
    </p:embeddedFont>
    <p:embeddedFont>
      <p:font typeface="Montserrat"/>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TSansNarrow-regular.fntdata"/><Relationship Id="rId16" Type="http://schemas.openxmlformats.org/officeDocument/2006/relationships/font" Target="fonts/Basic-regular.fntdata"/><Relationship Id="rId19" Type="http://schemas.openxmlformats.org/officeDocument/2006/relationships/font" Target="fonts/Montserrat-regular.fntdata"/><Relationship Id="rId18" Type="http://schemas.openxmlformats.org/officeDocument/2006/relationships/font" Target="fonts/PTSansNarrow-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J_vvwSuISEk"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c9HK59FaoMI"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rpolpKTWrp4"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5c493f835c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5c493f835c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Script: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is today’s call to action items:</a:t>
            </a:r>
            <a:endParaRPr/>
          </a:p>
          <a:p>
            <a:pPr indent="0" lvl="0" marL="0" rtl="0" algn="l">
              <a:spcBef>
                <a:spcPts val="0"/>
              </a:spcBef>
              <a:spcAft>
                <a:spcPts val="0"/>
              </a:spcAft>
              <a:buNone/>
            </a:pPr>
            <a:r>
              <a:t/>
            </a:r>
            <a:endParaRPr/>
          </a:p>
          <a:p>
            <a:pPr indent="-304800" lvl="0" marL="457200" rtl="0" algn="l">
              <a:lnSpc>
                <a:spcPct val="115000"/>
              </a:lnSpc>
              <a:spcBef>
                <a:spcPts val="0"/>
              </a:spcBef>
              <a:spcAft>
                <a:spcPts val="0"/>
              </a:spcAft>
              <a:buClr>
                <a:schemeClr val="dk1"/>
              </a:buClr>
              <a:buSzPts val="1200"/>
              <a:buFont typeface="Basic"/>
              <a:buChar char="●"/>
            </a:pPr>
            <a:r>
              <a:rPr i="1" lang="en" sz="1200">
                <a:solidFill>
                  <a:schemeClr val="dk1"/>
                </a:solidFill>
                <a:latin typeface="Basic"/>
                <a:ea typeface="Basic"/>
                <a:cs typeface="Basic"/>
                <a:sym typeface="Basic"/>
              </a:rPr>
              <a:t>Teach family members or friends about the lizard brain, the numbat brain and the human brain and what the functions of each part are.</a:t>
            </a:r>
            <a:endParaRPr i="1" sz="1200">
              <a:solidFill>
                <a:schemeClr val="dk1"/>
              </a:solidFill>
              <a:latin typeface="Basic"/>
              <a:ea typeface="Basic"/>
              <a:cs typeface="Basic"/>
              <a:sym typeface="Basic"/>
            </a:endParaRPr>
          </a:p>
          <a:p>
            <a:pPr indent="-304800" lvl="0" marL="457200" rtl="0" algn="l">
              <a:lnSpc>
                <a:spcPct val="115000"/>
              </a:lnSpc>
              <a:spcBef>
                <a:spcPts val="0"/>
              </a:spcBef>
              <a:spcAft>
                <a:spcPts val="0"/>
              </a:spcAft>
              <a:buClr>
                <a:schemeClr val="dk1"/>
              </a:buClr>
              <a:buSzPts val="1200"/>
              <a:buFont typeface="Basic"/>
              <a:buChar char="●"/>
            </a:pPr>
            <a:r>
              <a:rPr i="1" lang="en" sz="1200">
                <a:solidFill>
                  <a:schemeClr val="dk1"/>
                </a:solidFill>
                <a:latin typeface="Basic"/>
                <a:ea typeface="Basic"/>
                <a:cs typeface="Basic"/>
                <a:sym typeface="Basic"/>
              </a:rPr>
              <a:t>Make a social media post about the different parts of the brain and act out how each part functions.</a:t>
            </a:r>
            <a:endParaRPr i="1" sz="1200">
              <a:solidFill>
                <a:schemeClr val="dk1"/>
              </a:solidFill>
              <a:latin typeface="Basic"/>
              <a:ea typeface="Basic"/>
              <a:cs typeface="Basic"/>
              <a:sym typeface="Basic"/>
            </a:endParaRPr>
          </a:p>
          <a:p>
            <a:pPr indent="-304800" lvl="0" marL="457200" rtl="0" algn="l">
              <a:lnSpc>
                <a:spcPct val="115000"/>
              </a:lnSpc>
              <a:spcBef>
                <a:spcPts val="0"/>
              </a:spcBef>
              <a:spcAft>
                <a:spcPts val="0"/>
              </a:spcAft>
              <a:buClr>
                <a:schemeClr val="dk1"/>
              </a:buClr>
              <a:buSzPts val="1200"/>
              <a:buFont typeface="Basic"/>
              <a:buChar char="●"/>
            </a:pPr>
            <a:r>
              <a:rPr i="1" lang="en" sz="1200">
                <a:solidFill>
                  <a:schemeClr val="dk1"/>
                </a:solidFill>
                <a:latin typeface="Basic"/>
                <a:ea typeface="Basic"/>
                <a:cs typeface="Basic"/>
                <a:sym typeface="Basic"/>
              </a:rPr>
              <a:t>Keep a journal and write about various situations you have been in when you needed to stop and think rather than react.  Write about the ways this helped you make better choices.</a:t>
            </a:r>
            <a:endParaRPr i="1" sz="1200">
              <a:solidFill>
                <a:schemeClr val="dk1"/>
              </a:solidFill>
              <a:latin typeface="Basic"/>
              <a:ea typeface="Basic"/>
              <a:cs typeface="Basic"/>
              <a:sym typeface="Basic"/>
            </a:endParaRPr>
          </a:p>
          <a:p>
            <a:pPr indent="-304800" lvl="0" marL="457200" rtl="0" algn="l">
              <a:lnSpc>
                <a:spcPct val="115000"/>
              </a:lnSpc>
              <a:spcBef>
                <a:spcPts val="0"/>
              </a:spcBef>
              <a:spcAft>
                <a:spcPts val="0"/>
              </a:spcAft>
              <a:buClr>
                <a:schemeClr val="dk1"/>
              </a:buClr>
              <a:buSzPts val="1200"/>
              <a:buFont typeface="Basic"/>
              <a:buChar char="●"/>
            </a:pPr>
            <a:r>
              <a:rPr i="1" lang="en" sz="1200">
                <a:solidFill>
                  <a:schemeClr val="dk1"/>
                </a:solidFill>
                <a:latin typeface="Basic"/>
                <a:ea typeface="Basic"/>
                <a:cs typeface="Basic"/>
                <a:sym typeface="Basic"/>
              </a:rPr>
              <a:t>Be aware of the different parts of your brain throughout the day.  Be mindful of when you need to react and when you should stop and think.</a:t>
            </a:r>
            <a:endParaRPr i="1" sz="1200">
              <a:solidFill>
                <a:schemeClr val="dk1"/>
              </a:solidFill>
              <a:latin typeface="Basic"/>
              <a:ea typeface="Basic"/>
              <a:cs typeface="Basic"/>
              <a:sym typeface="Basic"/>
            </a:endParaRPr>
          </a:p>
          <a:p>
            <a:pPr indent="-304800" lvl="0" marL="457200" rtl="0" algn="l">
              <a:lnSpc>
                <a:spcPct val="115000"/>
              </a:lnSpc>
              <a:spcBef>
                <a:spcPts val="0"/>
              </a:spcBef>
              <a:spcAft>
                <a:spcPts val="0"/>
              </a:spcAft>
              <a:buClr>
                <a:schemeClr val="dk1"/>
              </a:buClr>
              <a:buSzPts val="1200"/>
              <a:buFont typeface="Basic"/>
              <a:buChar char="●"/>
            </a:pPr>
            <a:r>
              <a:rPr i="1" lang="en" sz="1200">
                <a:solidFill>
                  <a:schemeClr val="dk1"/>
                </a:solidFill>
                <a:latin typeface="Basic"/>
                <a:ea typeface="Basic"/>
                <a:cs typeface="Basic"/>
                <a:sym typeface="Basic"/>
              </a:rPr>
              <a:t>Do the “future me” activity with your friends.  Share the advice your future self would give your current self.</a:t>
            </a:r>
            <a:endParaRPr i="1" sz="1200">
              <a:solidFill>
                <a:schemeClr val="dk1"/>
              </a:solidFill>
              <a:latin typeface="Basic"/>
              <a:ea typeface="Basic"/>
              <a:cs typeface="Basic"/>
              <a:sym typeface="Basic"/>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5c493f835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5c493f835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Script:</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Basic"/>
                <a:ea typeface="Basic"/>
                <a:cs typeface="Basic"/>
                <a:sym typeface="Basic"/>
              </a:rPr>
              <a:t>“Today we are going to learn about Okinaga: the breathing practice which involves deep, prolonged exhalations from the abdomen through the mouth, and controlled inhalations through the nose. This type of breathing comes from Japan and is </a:t>
            </a:r>
            <a:r>
              <a:rPr b="1" lang="en" sz="1300">
                <a:solidFill>
                  <a:schemeClr val="dk1"/>
                </a:solidFill>
                <a:latin typeface="Basic"/>
                <a:ea typeface="Basic"/>
                <a:cs typeface="Basic"/>
                <a:sym typeface="Basic"/>
              </a:rPr>
              <a:t>meant to cultivate the psycho-physical attributes that are necessary for the capacity to experience life in the present or to live in the martial way.  If you have ever done martial arts, you may have heard of this practice.”</a:t>
            </a:r>
            <a:endParaRPr b="1" sz="13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t/>
            </a:r>
            <a:endParaRPr b="1" sz="13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latin typeface="Basic"/>
                <a:ea typeface="Basic"/>
                <a:cs typeface="Basic"/>
                <a:sym typeface="Basic"/>
              </a:rPr>
              <a:t>“Let’s watch this video which explains how to do Okinaga.”</a:t>
            </a:r>
            <a:endParaRPr b="1" sz="13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t/>
            </a:r>
            <a:endParaRPr b="1" sz="13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Basic"/>
                <a:ea typeface="Basic"/>
                <a:cs typeface="Basic"/>
                <a:sym typeface="Basic"/>
              </a:rPr>
              <a:t>Cue video: </a:t>
            </a:r>
            <a:r>
              <a:rPr b="1" lang="en" sz="1300">
                <a:solidFill>
                  <a:schemeClr val="dk1"/>
                </a:solidFill>
                <a:latin typeface="Basic"/>
                <a:ea typeface="Basic"/>
                <a:cs typeface="Basic"/>
                <a:sym typeface="Basic"/>
              </a:rPr>
              <a:t> </a:t>
            </a:r>
            <a:r>
              <a:rPr b="1" lang="en" sz="1300" u="sng">
                <a:solidFill>
                  <a:srgbClr val="1155CC"/>
                </a:solidFill>
                <a:latin typeface="Basic"/>
                <a:ea typeface="Basic"/>
                <a:cs typeface="Basic"/>
                <a:sym typeface="Basic"/>
                <a:hlinkClick r:id="rId2">
                  <a:extLst>
                    <a:ext uri="{A12FA001-AC4F-418D-AE19-62706E023703}">
                      <ahyp:hlinkClr val="tx"/>
                    </a:ext>
                  </a:extLst>
                </a:hlinkClick>
              </a:rPr>
              <a:t>Okinaga breathing exercise.</a:t>
            </a:r>
            <a:endParaRPr b="1" sz="13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t/>
            </a:r>
            <a:endParaRPr b="1" sz="13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latin typeface="Basic"/>
                <a:ea typeface="Basic"/>
                <a:cs typeface="Basic"/>
                <a:sym typeface="Basic"/>
              </a:rPr>
              <a:t>“Let’s try this practice together.  FIrst get comfortable.  Now breathe in for 15 seconds, then breathe out for 15 seconds.  Make sure you are breathing in through your nose and out through your mouth.  Try to open the back of your throat as you do this.  Fill up your stomach and your diaphragm with air.  Try not to gasp at the end of the exhale.  Try to stay calm and relaxed.”</a:t>
            </a:r>
            <a:endParaRPr b="1" sz="13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t/>
            </a:r>
            <a:endParaRPr b="1" sz="13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latin typeface="Basic"/>
                <a:ea typeface="Basic"/>
                <a:cs typeface="Basic"/>
                <a:sym typeface="Basic"/>
              </a:rPr>
              <a:t>“Now we will do the same thing, but we will do 20 seconds in and 20 seconds out.”</a:t>
            </a:r>
            <a:endParaRPr b="1" sz="13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t/>
            </a:r>
            <a:endParaRPr b="1" sz="13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latin typeface="Basic"/>
                <a:ea typeface="Basic"/>
                <a:cs typeface="Basic"/>
                <a:sym typeface="Basic"/>
              </a:rPr>
              <a:t>“Now we will extend our breathing to 25 seconds in and 25 seconds out.”</a:t>
            </a:r>
            <a:endParaRPr b="1" sz="13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t/>
            </a:r>
            <a:endParaRPr b="1" sz="13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latin typeface="Basic"/>
                <a:ea typeface="Basic"/>
                <a:cs typeface="Basic"/>
                <a:sym typeface="Basic"/>
              </a:rPr>
              <a:t>“In martial arts, people work at breathing for up to 50 seconds in and 50 seconds out!  This is something you can work up to.”</a:t>
            </a:r>
            <a:endParaRPr b="1" sz="13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t/>
            </a:r>
            <a:endParaRPr b="1" sz="13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latin typeface="Basic"/>
                <a:ea typeface="Basic"/>
                <a:cs typeface="Basic"/>
                <a:sym typeface="Basic"/>
              </a:rPr>
              <a:t>“Practicing </a:t>
            </a:r>
            <a:r>
              <a:rPr b="1" lang="en" sz="1200">
                <a:solidFill>
                  <a:schemeClr val="dk1"/>
                </a:solidFill>
                <a:latin typeface="Basic"/>
                <a:ea typeface="Basic"/>
                <a:cs typeface="Basic"/>
                <a:sym typeface="Basic"/>
              </a:rPr>
              <a:t>Okinaga helps you to let go of the past and stay in the present moment.  You can practice this type of breathing any time you are feeling overwhelmed.”</a:t>
            </a:r>
            <a:endParaRPr b="1" sz="1300">
              <a:solidFill>
                <a:schemeClr val="dk1"/>
              </a:solidFill>
              <a:latin typeface="Basic"/>
              <a:ea typeface="Basic"/>
              <a:cs typeface="Basic"/>
              <a:sym typeface="Basic"/>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79435c76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79435c76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5c493f835c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5c493f835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Script:</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Basic"/>
                <a:ea typeface="Basic"/>
                <a:cs typeface="Basic"/>
                <a:sym typeface="Basic"/>
              </a:rPr>
              <a:t>“Today we’re going to talk more about how our brains, hearts, and bodies work together to help us to choose courage, do the right thing, and to make positive choices. We’ll get a better understanding of the parts of the brain and their functions. And we’ll also see what happens to our brains when we feel scared, anxious, or overwhelmed.”</a:t>
            </a:r>
            <a:endParaRPr b="1"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Basic"/>
                <a:ea typeface="Basic"/>
                <a:cs typeface="Basic"/>
                <a:sym typeface="Basic"/>
              </a:rPr>
              <a:t>“Has anyone ever been in a situation where they felt scared to do something?”</a:t>
            </a:r>
            <a:r>
              <a:rPr lang="en" sz="1200">
                <a:solidFill>
                  <a:schemeClr val="dk1"/>
                </a:solidFill>
                <a:latin typeface="Basic"/>
                <a:ea typeface="Basic"/>
                <a:cs typeface="Basic"/>
                <a:sym typeface="Basic"/>
              </a:rPr>
              <a:t> </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Share your own personal example, describing the situation including what you were doing, feeling, and thinking. Allow a few students to share their examples. Normalize fear as a natural response and thank them for showing courage by sharing.</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Basic"/>
                <a:ea typeface="Basic"/>
                <a:cs typeface="Basic"/>
                <a:sym typeface="Basic"/>
              </a:rPr>
              <a:t>“How did your body let you know that you were feeling fear?”</a:t>
            </a:r>
            <a:r>
              <a:rPr lang="en" sz="1200">
                <a:solidFill>
                  <a:schemeClr val="dk1"/>
                </a:solidFill>
                <a:latin typeface="Basic"/>
                <a:ea typeface="Basic"/>
                <a:cs typeface="Basic"/>
                <a:sym typeface="Basic"/>
              </a:rPr>
              <a:t> </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Examples include: heart racing, body tense, eyes wide, upset stomach, trouble breathing, sweating, feeling hot, jittery, trouble focusing, etc”</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Basic"/>
                <a:ea typeface="Basic"/>
                <a:cs typeface="Basic"/>
                <a:sym typeface="Basic"/>
              </a:rPr>
              <a:t>“Everybody has fear and that’s not a bad thing. In fact, fear is a really important feeling. It is how we respond to real or perceived physical or emotional danger, threat, pain, evil, harm, or unfavorable situations. Fear can be a distressing and powerful emotion. It is really vital because it’s like an alarm inside us that alerts us to potential danger. If we didn’t have or experience fear, we wouldn’t be able to protect ourselves from real threat or harm. But as I mentioned before, sometimes we are fearful of something that is perceived, something that isn’t real, something that is imagined or exaggerated, or something that is really not a true threat or harm to us. While fear can call and move us to action when it’s necessary, fear can also paralyze us and interfere with our ability to have a happy, healthy, productive life."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5c493f835c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5c493f835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Script:</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Basic"/>
                <a:ea typeface="Basic"/>
                <a:cs typeface="Basic"/>
                <a:sym typeface="Basic"/>
              </a:rPr>
              <a:t>“Fear is necessary, but we need to have a healthy and realistic level of fear.  In our caveman days we needed fear to survive.  It kept us aware of all of the dangers around us.  In today’s world we do not need this constant fear.  We must make sure we are aware of our feelings of fear. We need to acknowledge our fear and figure out if it’s coming from something that is a real danger, or something we’ve created, imagined, or exaggerated. It’s important to have ways to address our fear so that it’s helpful and not harmful to us. We need to stop and think through our fear, evaluate where it’s coming from and if it’s a true call to action or perhaps an invitation to be courageous, a time to ask for help, or a time to let it go because it’s not serving us in any way.”</a:t>
            </a:r>
            <a:endParaRPr b="1"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Basic"/>
                <a:ea typeface="Basic"/>
                <a:cs typeface="Basic"/>
                <a:sym typeface="Basic"/>
              </a:rPr>
              <a:t>“In future lessons, we will talk about a few ways to calm down when we are anxious, nervous, afraid or uncertain.”  </a:t>
            </a:r>
            <a:endParaRPr b="1"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Basic"/>
              <a:ea typeface="Basic"/>
              <a:cs typeface="Basic"/>
              <a:sym typeface="Basic"/>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5c493f835c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5c493f835c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Basic"/>
                <a:ea typeface="Basic"/>
                <a:cs typeface="Basic"/>
                <a:sym typeface="Basic"/>
              </a:rPr>
              <a:t>Teacher Script:</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None/>
            </a:pPr>
            <a:r>
              <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None/>
            </a:pPr>
            <a:r>
              <a:rPr b="1" lang="en" sz="1200">
                <a:solidFill>
                  <a:schemeClr val="dk1"/>
                </a:solidFill>
                <a:latin typeface="Basic"/>
                <a:ea typeface="Basic"/>
                <a:cs typeface="Basic"/>
                <a:sym typeface="Basic"/>
              </a:rPr>
              <a:t>“It is important to understand how our brains work so that we can better understand why we react and think like we do.  Let’s watch a video about the brain.  We will discuss it afterwards.”</a:t>
            </a:r>
            <a:endParaRPr b="1" sz="1200">
              <a:solidFill>
                <a:schemeClr val="dk1"/>
              </a:solidFill>
              <a:latin typeface="Basic"/>
              <a:ea typeface="Basic"/>
              <a:cs typeface="Basic"/>
              <a:sym typeface="Basic"/>
            </a:endParaRPr>
          </a:p>
          <a:p>
            <a:pPr indent="0" lvl="0" marL="0" rtl="0" algn="l">
              <a:lnSpc>
                <a:spcPct val="115000"/>
              </a:lnSpc>
              <a:spcBef>
                <a:spcPts val="0"/>
              </a:spcBef>
              <a:spcAft>
                <a:spcPts val="0"/>
              </a:spcAft>
              <a:buNone/>
            </a:pPr>
            <a:r>
              <a:t/>
            </a:r>
            <a:endParaRPr b="1" sz="1200">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rPr lang="en" sz="1400">
                <a:solidFill>
                  <a:schemeClr val="dk1"/>
                </a:solidFill>
              </a:rPr>
              <a:t>Cue Video:  </a:t>
            </a:r>
            <a:r>
              <a:rPr lang="en" sz="1400" u="sng">
                <a:solidFill>
                  <a:srgbClr val="009668"/>
                </a:solidFill>
                <a:hlinkClick r:id="rId2">
                  <a:extLst>
                    <a:ext uri="{A12FA001-AC4F-418D-AE19-62706E023703}">
                      <ahyp:hlinkClr val="tx"/>
                    </a:ext>
                  </a:extLst>
                </a:hlinkClick>
              </a:rPr>
              <a:t>The Brain for Kids</a:t>
            </a:r>
            <a:endParaRPr b="1" sz="1200">
              <a:solidFill>
                <a:schemeClr val="dk1"/>
              </a:solidFill>
              <a:latin typeface="Basic"/>
              <a:ea typeface="Basic"/>
              <a:cs typeface="Basic"/>
              <a:sym typeface="Basic"/>
            </a:endParaRPr>
          </a:p>
          <a:p>
            <a:pPr indent="0" lvl="0" marL="0" rtl="0" algn="l">
              <a:lnSpc>
                <a:spcPct val="115000"/>
              </a:lnSpc>
              <a:spcBef>
                <a:spcPts val="0"/>
              </a:spcBef>
              <a:spcAft>
                <a:spcPts val="0"/>
              </a:spcAft>
              <a:buNone/>
            </a:pPr>
            <a:r>
              <a:t/>
            </a:r>
            <a:endParaRPr b="1" sz="1200">
              <a:solidFill>
                <a:schemeClr val="dk1"/>
              </a:solidFill>
              <a:latin typeface="Basic"/>
              <a:ea typeface="Basic"/>
              <a:cs typeface="Basic"/>
              <a:sym typeface="Basic"/>
            </a:endParaRPr>
          </a:p>
          <a:p>
            <a:pPr indent="0" lvl="0" marL="0" rtl="0" algn="l">
              <a:spcBef>
                <a:spcPts val="0"/>
              </a:spcBef>
              <a:spcAft>
                <a:spcPts val="0"/>
              </a:spcAft>
              <a:buNone/>
            </a:pPr>
            <a:r>
              <a:rPr b="1" lang="en" sz="1200">
                <a:solidFill>
                  <a:schemeClr val="dk1"/>
                </a:solidFill>
                <a:latin typeface="Basic"/>
                <a:ea typeface="Basic"/>
                <a:cs typeface="Basic"/>
                <a:sym typeface="Basic"/>
              </a:rPr>
              <a:t>“What do you think about this video?  What did you learn about your brains?”</a:t>
            </a:r>
            <a:endParaRPr b="1" sz="1200">
              <a:solidFill>
                <a:schemeClr val="dk1"/>
              </a:solidFill>
              <a:latin typeface="Basic"/>
              <a:ea typeface="Basic"/>
              <a:cs typeface="Basic"/>
              <a:sym typeface="Basic"/>
            </a:endParaRPr>
          </a:p>
          <a:p>
            <a:pPr indent="0" lvl="0" marL="0" rtl="0" algn="l">
              <a:lnSpc>
                <a:spcPct val="115000"/>
              </a:lnSpc>
              <a:spcBef>
                <a:spcPts val="0"/>
              </a:spcBef>
              <a:spcAft>
                <a:spcPts val="0"/>
              </a:spcAft>
              <a:buNone/>
            </a:pPr>
            <a:r>
              <a:t/>
            </a:r>
            <a:endParaRPr b="1"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Basic"/>
              <a:ea typeface="Basic"/>
              <a:cs typeface="Basic"/>
              <a:sym typeface="Bas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5c493f835c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5c493f835c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Teacher Script:</a:t>
            </a:r>
            <a:endParaRPr sz="1200">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rPr b="1" lang="en" sz="1200">
                <a:solidFill>
                  <a:schemeClr val="dk1"/>
                </a:solidFill>
                <a:latin typeface="Basic"/>
                <a:ea typeface="Basic"/>
                <a:cs typeface="Basic"/>
                <a:sym typeface="Basic"/>
              </a:rPr>
              <a:t>“Now we are going to learn about a very important part of our brain…the Amygdala.  Pay attention to the video.  We will discuss the Amygdala afterwards.”</a:t>
            </a:r>
            <a:endParaRPr b="1" sz="1200">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rPr lang="en" sz="1400">
                <a:solidFill>
                  <a:schemeClr val="dk1"/>
                </a:solidFill>
              </a:rPr>
              <a:t>Cue Video:  </a:t>
            </a:r>
            <a:r>
              <a:rPr lang="en" sz="1400" u="sng">
                <a:solidFill>
                  <a:srgbClr val="009668"/>
                </a:solidFill>
                <a:hlinkClick r:id="rId2">
                  <a:extLst>
                    <a:ext uri="{A12FA001-AC4F-418D-AE19-62706E023703}">
                      <ahyp:hlinkClr val="tx"/>
                    </a:ext>
                  </a:extLst>
                </a:hlinkClick>
              </a:rPr>
              <a:t>Fight, Flight or Freeze Video</a:t>
            </a:r>
            <a:endParaRPr b="1" sz="1200">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rPr b="1" lang="en" sz="1200">
                <a:solidFill>
                  <a:schemeClr val="dk1"/>
                </a:solidFill>
                <a:latin typeface="Basic"/>
                <a:ea typeface="Basic"/>
                <a:cs typeface="Basic"/>
                <a:sym typeface="Basic"/>
              </a:rPr>
              <a:t>“What did you learn about the Amygdala?  Who can tell me why the amygdala is important?</a:t>
            </a:r>
            <a:endParaRPr b="1" sz="1200">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Allow for discussion</a:t>
            </a:r>
            <a:endParaRPr sz="14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5c493f835c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5c493f835c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Notes: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sz="1200">
                <a:solidFill>
                  <a:schemeClr val="dk1"/>
                </a:solidFill>
                <a:latin typeface="Basic"/>
                <a:ea typeface="Basic"/>
                <a:cs typeface="Basic"/>
                <a:sym typeface="Basic"/>
              </a:rPr>
              <a:t>“I'm going to break you into small groups and then give you different scenarios. You are going to decide whether we should use the Reptile (controls breathing, heart rate and temperature as well as helps us stay alert and reactive to our environments), Numbat (responsible for emotions and social behavior) or Human (helps to think clearly and problem solve) parts of our brain. You can take turns reading the scenarios.  Decide as a group which brain you should use and why.  Talk about what you would do in each situation.”</a:t>
            </a:r>
            <a:endParaRPr b="1" sz="1200">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Basic"/>
              <a:ea typeface="Basic"/>
              <a:cs typeface="Basic"/>
              <a:sym typeface="Basic"/>
            </a:endParaRPr>
          </a:p>
          <a:p>
            <a:pPr indent="-304800" lvl="0" marL="457200" rtl="0" algn="l">
              <a:spcBef>
                <a:spcPts val="0"/>
              </a:spcBef>
              <a:spcAft>
                <a:spcPts val="0"/>
              </a:spcAft>
              <a:buClr>
                <a:schemeClr val="dk1"/>
              </a:buClr>
              <a:buSzPts val="1200"/>
              <a:buFont typeface="Basic"/>
              <a:buChar char="●"/>
            </a:pPr>
            <a:r>
              <a:rPr b="1" i="1" lang="en" sz="1200">
                <a:solidFill>
                  <a:schemeClr val="dk1"/>
                </a:solidFill>
                <a:latin typeface="Basic"/>
                <a:ea typeface="Basic"/>
                <a:cs typeface="Basic"/>
                <a:sym typeface="Basic"/>
              </a:rPr>
              <a:t>You are home and see flames coming out of your building.</a:t>
            </a:r>
            <a:endParaRPr b="1" i="1" sz="1200">
              <a:solidFill>
                <a:schemeClr val="dk1"/>
              </a:solidFill>
              <a:latin typeface="Basic"/>
              <a:ea typeface="Basic"/>
              <a:cs typeface="Basic"/>
              <a:sym typeface="Basic"/>
            </a:endParaRPr>
          </a:p>
          <a:p>
            <a:pPr indent="-304800" lvl="0" marL="457200" rtl="0" algn="l">
              <a:spcBef>
                <a:spcPts val="0"/>
              </a:spcBef>
              <a:spcAft>
                <a:spcPts val="0"/>
              </a:spcAft>
              <a:buClr>
                <a:schemeClr val="dk1"/>
              </a:buClr>
              <a:buSzPts val="1200"/>
              <a:buFont typeface="Basic"/>
              <a:buChar char="●"/>
            </a:pPr>
            <a:r>
              <a:rPr b="1" i="1" lang="en" sz="1200">
                <a:solidFill>
                  <a:schemeClr val="dk1"/>
                </a:solidFill>
                <a:latin typeface="Basic"/>
                <a:ea typeface="Basic"/>
                <a:cs typeface="Basic"/>
                <a:sym typeface="Basic"/>
              </a:rPr>
              <a:t>As usual, your sister is taking too long in the bathroom in the morning.</a:t>
            </a:r>
            <a:endParaRPr b="1" i="1" sz="1200">
              <a:solidFill>
                <a:schemeClr val="dk1"/>
              </a:solidFill>
              <a:latin typeface="Basic"/>
              <a:ea typeface="Basic"/>
              <a:cs typeface="Basic"/>
              <a:sym typeface="Basic"/>
            </a:endParaRPr>
          </a:p>
          <a:p>
            <a:pPr indent="-304800" lvl="0" marL="457200" rtl="0" algn="l">
              <a:spcBef>
                <a:spcPts val="0"/>
              </a:spcBef>
              <a:spcAft>
                <a:spcPts val="0"/>
              </a:spcAft>
              <a:buClr>
                <a:schemeClr val="dk1"/>
              </a:buClr>
              <a:buSzPts val="1200"/>
              <a:buFont typeface="Basic"/>
              <a:buChar char="●"/>
            </a:pPr>
            <a:r>
              <a:rPr b="1" i="1" lang="en" sz="1200">
                <a:solidFill>
                  <a:schemeClr val="dk1"/>
                </a:solidFill>
                <a:latin typeface="Basic"/>
                <a:ea typeface="Basic"/>
                <a:cs typeface="Basic"/>
                <a:sym typeface="Basic"/>
              </a:rPr>
              <a:t>You loaned a friend your favorite book; now he can’t find it.</a:t>
            </a:r>
            <a:endParaRPr b="1" i="1" sz="1200">
              <a:solidFill>
                <a:schemeClr val="dk1"/>
              </a:solidFill>
              <a:latin typeface="Basic"/>
              <a:ea typeface="Basic"/>
              <a:cs typeface="Basic"/>
              <a:sym typeface="Basic"/>
            </a:endParaRPr>
          </a:p>
          <a:p>
            <a:pPr indent="-304800" lvl="0" marL="457200" rtl="0" algn="l">
              <a:spcBef>
                <a:spcPts val="0"/>
              </a:spcBef>
              <a:spcAft>
                <a:spcPts val="0"/>
              </a:spcAft>
              <a:buClr>
                <a:schemeClr val="dk1"/>
              </a:buClr>
              <a:buSzPts val="1200"/>
              <a:buFont typeface="Basic"/>
              <a:buChar char="●"/>
            </a:pPr>
            <a:r>
              <a:rPr b="1" i="1" lang="en" sz="1200">
                <a:solidFill>
                  <a:schemeClr val="dk1"/>
                </a:solidFill>
                <a:latin typeface="Basic"/>
                <a:ea typeface="Basic"/>
                <a:cs typeface="Basic"/>
                <a:sym typeface="Basic"/>
              </a:rPr>
              <a:t>You grab the handle of a pan on the stove before you realize it’s very hot.</a:t>
            </a:r>
            <a:endParaRPr b="1" i="1" sz="1200">
              <a:solidFill>
                <a:schemeClr val="dk1"/>
              </a:solidFill>
              <a:latin typeface="Basic"/>
              <a:ea typeface="Basic"/>
              <a:cs typeface="Basic"/>
              <a:sym typeface="Basic"/>
            </a:endParaRPr>
          </a:p>
          <a:p>
            <a:pPr indent="-304800" lvl="0" marL="457200" rtl="0" algn="l">
              <a:spcBef>
                <a:spcPts val="0"/>
              </a:spcBef>
              <a:spcAft>
                <a:spcPts val="0"/>
              </a:spcAft>
              <a:buClr>
                <a:schemeClr val="dk1"/>
              </a:buClr>
              <a:buSzPts val="1200"/>
              <a:buFont typeface="Basic"/>
              <a:buChar char="●"/>
            </a:pPr>
            <a:r>
              <a:rPr b="1" i="1" lang="en" sz="1200">
                <a:solidFill>
                  <a:schemeClr val="dk1"/>
                </a:solidFill>
                <a:latin typeface="Basic"/>
                <a:ea typeface="Basic"/>
                <a:cs typeface="Basic"/>
                <a:sym typeface="Basic"/>
              </a:rPr>
              <a:t>You are swimming and you see a shark swimming toward you.</a:t>
            </a:r>
            <a:endParaRPr b="1" i="1" sz="1200">
              <a:solidFill>
                <a:schemeClr val="dk1"/>
              </a:solidFill>
              <a:latin typeface="Basic"/>
              <a:ea typeface="Basic"/>
              <a:cs typeface="Basic"/>
              <a:sym typeface="Basic"/>
            </a:endParaRPr>
          </a:p>
          <a:p>
            <a:pPr indent="-304800" lvl="0" marL="457200" rtl="0" algn="l">
              <a:spcBef>
                <a:spcPts val="0"/>
              </a:spcBef>
              <a:spcAft>
                <a:spcPts val="0"/>
              </a:spcAft>
              <a:buClr>
                <a:schemeClr val="dk1"/>
              </a:buClr>
              <a:buSzPts val="1200"/>
              <a:buFont typeface="Basic"/>
              <a:buChar char="●"/>
            </a:pPr>
            <a:r>
              <a:rPr b="1" i="1" lang="en" sz="1200">
                <a:solidFill>
                  <a:schemeClr val="dk1"/>
                </a:solidFill>
                <a:latin typeface="Basic"/>
                <a:ea typeface="Basic"/>
                <a:cs typeface="Basic"/>
                <a:sym typeface="Basic"/>
              </a:rPr>
              <a:t>You are trying out for a team or performance and you don’t get chosen.</a:t>
            </a:r>
            <a:endParaRPr b="1" i="1" sz="1200">
              <a:solidFill>
                <a:schemeClr val="dk1"/>
              </a:solidFill>
              <a:latin typeface="Basic"/>
              <a:ea typeface="Basic"/>
              <a:cs typeface="Basic"/>
              <a:sym typeface="Basic"/>
            </a:endParaRPr>
          </a:p>
          <a:p>
            <a:pPr indent="-304800" lvl="0" marL="457200" rtl="0" algn="l">
              <a:spcBef>
                <a:spcPts val="0"/>
              </a:spcBef>
              <a:spcAft>
                <a:spcPts val="0"/>
              </a:spcAft>
              <a:buClr>
                <a:schemeClr val="dk1"/>
              </a:buClr>
              <a:buSzPts val="1200"/>
              <a:buFont typeface="Basic"/>
              <a:buChar char="●"/>
            </a:pPr>
            <a:r>
              <a:rPr b="1" i="1" lang="en" sz="1200">
                <a:solidFill>
                  <a:schemeClr val="dk1"/>
                </a:solidFill>
                <a:latin typeface="Basic"/>
                <a:ea typeface="Basic"/>
                <a:cs typeface="Basic"/>
                <a:sym typeface="Basic"/>
              </a:rPr>
              <a:t>Someone throws food at you in the cafeteria.</a:t>
            </a:r>
            <a:endParaRPr b="1" i="1" sz="1200">
              <a:solidFill>
                <a:schemeClr val="dk1"/>
              </a:solidFill>
              <a:latin typeface="Basic"/>
              <a:ea typeface="Basic"/>
              <a:cs typeface="Basic"/>
              <a:sym typeface="Basic"/>
            </a:endParaRPr>
          </a:p>
          <a:p>
            <a:pPr indent="-304800" lvl="0" marL="457200" rtl="0" algn="l">
              <a:spcBef>
                <a:spcPts val="0"/>
              </a:spcBef>
              <a:spcAft>
                <a:spcPts val="0"/>
              </a:spcAft>
              <a:buClr>
                <a:schemeClr val="dk1"/>
              </a:buClr>
              <a:buSzPts val="1200"/>
              <a:buFont typeface="Basic"/>
              <a:buChar char="●"/>
            </a:pPr>
            <a:r>
              <a:rPr b="1" i="1" lang="en" sz="1200">
                <a:solidFill>
                  <a:schemeClr val="dk1"/>
                </a:solidFill>
                <a:latin typeface="Basic"/>
                <a:ea typeface="Basic"/>
                <a:cs typeface="Basic"/>
                <a:sym typeface="Basic"/>
              </a:rPr>
              <a:t>You are riding your bike down the street when you see a speeding car coming right at you.</a:t>
            </a:r>
            <a:endParaRPr b="1" i="1" sz="1200">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t/>
            </a:r>
            <a:endParaRPr b="1" i="1" sz="1200">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Give students time to discuss the scenarios.</a:t>
            </a:r>
            <a:endParaRPr sz="1200">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t/>
            </a:r>
            <a:endParaRPr sz="1200">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rPr b="1" lang="en" sz="1200">
                <a:solidFill>
                  <a:schemeClr val="dk1"/>
                </a:solidFill>
                <a:latin typeface="Basic"/>
                <a:ea typeface="Basic"/>
                <a:cs typeface="Basic"/>
                <a:sym typeface="Basic"/>
              </a:rPr>
              <a:t>“Okay.  How did this activity go?  Does anyone have anything they want to share?  Let’s go through each one and figure out what brain you should use.”</a:t>
            </a:r>
            <a:endParaRPr b="1" sz="1200">
              <a:solidFill>
                <a:schemeClr val="dk1"/>
              </a:solidFill>
              <a:latin typeface="Basic"/>
              <a:ea typeface="Basic"/>
              <a:cs typeface="Basic"/>
              <a:sym typeface="Basic"/>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5c493f835c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5c493f835c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Script:</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Basic"/>
                <a:ea typeface="Basic"/>
                <a:cs typeface="Basic"/>
                <a:sym typeface="Basic"/>
              </a:rPr>
              <a:t>“Take out your Choose Love Journals and open up to the next blank page.  Today we are going to be writing about times we used different parts of our brains.  Take a few moments to think about times you may have immediately reacted instead of taking the time to pause in the Choice Moment and reflect on the situation to think through possible responses.  Write about these reactive times and how you could have used the Choice Moment to thoughtfully respond in a more positive, productive way.”</a:t>
            </a:r>
            <a:endParaRPr b="1"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Basic"/>
                <a:ea typeface="Basic"/>
                <a:cs typeface="Basic"/>
                <a:sym typeface="Basic"/>
              </a:rPr>
              <a:t>Give students 3 - 5 minutes to write.</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Basic"/>
              <a:ea typeface="Basic"/>
              <a:cs typeface="Basic"/>
              <a:sym typeface="Basic"/>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Basic"/>
                <a:ea typeface="Basic"/>
                <a:cs typeface="Basic"/>
                <a:sym typeface="Basic"/>
              </a:rPr>
              <a:t>“Would anyone like to share anything they wrote?”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gradFill>
          <a:gsLst>
            <a:gs pos="0">
              <a:srgbClr val="FFF6DB"/>
            </a:gs>
            <a:gs pos="100000">
              <a:srgbClr val="FAD25C"/>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hyperlink" Target="https://www.instagram.com/chooselovemovement/" TargetMode="External"/><Relationship Id="rId13" Type="http://schemas.openxmlformats.org/officeDocument/2006/relationships/image" Target="../media/image8.jpg"/><Relationship Id="rId12" Type="http://schemas.openxmlformats.org/officeDocument/2006/relationships/hyperlink" Target="https://www.youtube.com/user/chooselovefoundation"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hyperlink" Target="https://www.facebook.com/JLChooseLove/" TargetMode="External"/><Relationship Id="rId9" Type="http://schemas.openxmlformats.org/officeDocument/2006/relationships/image" Target="../media/image14.png"/><Relationship Id="rId15" Type="http://schemas.openxmlformats.org/officeDocument/2006/relationships/image" Target="../media/image10.png"/><Relationship Id="rId14" Type="http://schemas.openxmlformats.org/officeDocument/2006/relationships/hyperlink" Target="https://www.pinterest.com/jlchooselove/" TargetMode="External"/><Relationship Id="rId16" Type="http://schemas.openxmlformats.org/officeDocument/2006/relationships/image" Target="../media/image2.png"/><Relationship Id="rId5" Type="http://schemas.openxmlformats.org/officeDocument/2006/relationships/image" Target="../media/image15.png"/><Relationship Id="rId6" Type="http://schemas.openxmlformats.org/officeDocument/2006/relationships/hyperlink" Target="https://twitter.com/ScarlettMLewis" TargetMode="External"/><Relationship Id="rId7" Type="http://schemas.openxmlformats.org/officeDocument/2006/relationships/image" Target="../media/image17.png"/><Relationship Id="rId8" Type="http://schemas.openxmlformats.org/officeDocument/2006/relationships/hyperlink" Target="https://www.linkedin.com/in/scarlett-lewis-7428a5b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youtube.com/watch?v=J_vvwSuISEk" TargetMode="External"/><Relationship Id="rId4" Type="http://schemas.openxmlformats.org/officeDocument/2006/relationships/image" Target="../media/image7.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youtube.com/watch?v=c9HK59FaoMI" TargetMode="External"/><Relationship Id="rId4" Type="http://schemas.openxmlformats.org/officeDocument/2006/relationships/image" Target="../media/image13.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youtube.com/watch?v=rpolpKTWrp4" TargetMode="External"/><Relationship Id="rId4" Type="http://schemas.openxmlformats.org/officeDocument/2006/relationships/image" Target="../media/image5.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nvSpPr>
        <p:spPr>
          <a:xfrm>
            <a:off x="186000" y="3699150"/>
            <a:ext cx="87720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dk2"/>
                </a:solidFill>
              </a:rPr>
              <a:t>Grade 6</a:t>
            </a:r>
            <a:endParaRPr sz="2800">
              <a:solidFill>
                <a:schemeClr val="dk2"/>
              </a:solidFill>
            </a:endParaRPr>
          </a:p>
          <a:p>
            <a:pPr indent="0" lvl="0" marL="0" rtl="0" algn="ctr">
              <a:lnSpc>
                <a:spcPct val="115000"/>
              </a:lnSpc>
              <a:spcBef>
                <a:spcPts val="1200"/>
              </a:spcBef>
              <a:spcAft>
                <a:spcPts val="1200"/>
              </a:spcAft>
              <a:buNone/>
            </a:pPr>
            <a:r>
              <a:rPr b="1" lang="en" sz="2400">
                <a:solidFill>
                  <a:schemeClr val="accent3"/>
                </a:solidFill>
                <a:latin typeface="Montserrat"/>
                <a:ea typeface="Montserrat"/>
                <a:cs typeface="Montserrat"/>
                <a:sym typeface="Montserrat"/>
              </a:rPr>
              <a:t>Lesson 3:  Who’s the Boss?</a:t>
            </a:r>
            <a:endParaRPr/>
          </a:p>
        </p:txBody>
      </p:sp>
      <p:pic>
        <p:nvPicPr>
          <p:cNvPr id="67" name="Google Shape;67;p13"/>
          <p:cNvPicPr preferRelativeResize="0"/>
          <p:nvPr/>
        </p:nvPicPr>
        <p:blipFill>
          <a:blip r:embed="rId3">
            <a:alphaModFix/>
          </a:blip>
          <a:stretch>
            <a:fillRect/>
          </a:stretch>
        </p:blipFill>
        <p:spPr>
          <a:xfrm>
            <a:off x="1643038" y="1143775"/>
            <a:ext cx="5857925" cy="1703175"/>
          </a:xfrm>
          <a:prstGeom prst="rect">
            <a:avLst/>
          </a:prstGeom>
          <a:noFill/>
          <a:ln cap="flat" cmpd="sng" w="38100">
            <a:solidFill>
              <a:srgbClr val="4DB6AC"/>
            </a:solidFill>
            <a:prstDash val="dot"/>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Call to Action! (Lessons to Life)</a:t>
            </a:r>
            <a:endParaRPr/>
          </a:p>
        </p:txBody>
      </p:sp>
      <p:sp>
        <p:nvSpPr>
          <p:cNvPr id="137" name="Google Shape;137;p22"/>
          <p:cNvSpPr txBox="1"/>
          <p:nvPr>
            <p:ph idx="1" type="body"/>
          </p:nvPr>
        </p:nvSpPr>
        <p:spPr>
          <a:xfrm>
            <a:off x="311700" y="1068400"/>
            <a:ext cx="8520600" cy="33027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rgbClr val="4DB6AC"/>
              </a:buClr>
              <a:buSzPts val="1600"/>
              <a:buFont typeface="Basic"/>
              <a:buChar char="●"/>
            </a:pPr>
            <a:r>
              <a:rPr b="1" i="1" lang="en" sz="1600">
                <a:solidFill>
                  <a:srgbClr val="4DB6AC"/>
                </a:solidFill>
                <a:latin typeface="Basic"/>
                <a:ea typeface="Basic"/>
                <a:cs typeface="Basic"/>
                <a:sym typeface="Basic"/>
              </a:rPr>
              <a:t>Teach family members or friends about the lizard brain, the numbat brain and the human brain and what the functions of each part are.</a:t>
            </a:r>
            <a:endParaRPr b="1" i="1" sz="1600">
              <a:solidFill>
                <a:srgbClr val="4DB6AC"/>
              </a:solidFill>
              <a:latin typeface="Basic"/>
              <a:ea typeface="Basic"/>
              <a:cs typeface="Basic"/>
              <a:sym typeface="Basic"/>
            </a:endParaRPr>
          </a:p>
          <a:p>
            <a:pPr indent="-330200" lvl="0" marL="457200" rtl="0" algn="l">
              <a:spcBef>
                <a:spcPts val="0"/>
              </a:spcBef>
              <a:spcAft>
                <a:spcPts val="0"/>
              </a:spcAft>
              <a:buClr>
                <a:srgbClr val="4DB6AC"/>
              </a:buClr>
              <a:buSzPts val="1600"/>
              <a:buFont typeface="Basic"/>
              <a:buChar char="●"/>
            </a:pPr>
            <a:r>
              <a:rPr b="1" i="1" lang="en" sz="1600">
                <a:solidFill>
                  <a:srgbClr val="4DB6AC"/>
                </a:solidFill>
                <a:latin typeface="Basic"/>
                <a:ea typeface="Basic"/>
                <a:cs typeface="Basic"/>
                <a:sym typeface="Basic"/>
              </a:rPr>
              <a:t>Make a social media post about the different parts of the brain and act out how each part functions.</a:t>
            </a:r>
            <a:endParaRPr b="1" i="1" sz="1600">
              <a:solidFill>
                <a:srgbClr val="4DB6AC"/>
              </a:solidFill>
              <a:latin typeface="Basic"/>
              <a:ea typeface="Basic"/>
              <a:cs typeface="Basic"/>
              <a:sym typeface="Basic"/>
            </a:endParaRPr>
          </a:p>
          <a:p>
            <a:pPr indent="-330200" lvl="0" marL="457200" rtl="0" algn="l">
              <a:spcBef>
                <a:spcPts val="0"/>
              </a:spcBef>
              <a:spcAft>
                <a:spcPts val="0"/>
              </a:spcAft>
              <a:buClr>
                <a:srgbClr val="4DB6AC"/>
              </a:buClr>
              <a:buSzPts val="1600"/>
              <a:buFont typeface="Basic"/>
              <a:buChar char="●"/>
            </a:pPr>
            <a:r>
              <a:rPr b="1" i="1" lang="en" sz="1600">
                <a:solidFill>
                  <a:srgbClr val="4DB6AC"/>
                </a:solidFill>
                <a:latin typeface="Basic"/>
                <a:ea typeface="Basic"/>
                <a:cs typeface="Basic"/>
                <a:sym typeface="Basic"/>
              </a:rPr>
              <a:t>Keep a journal and write about various situations you have been in when you needed to stop and think rather than react.  Write about the ways this helped you make better choices.</a:t>
            </a:r>
            <a:endParaRPr b="1" i="1" sz="1600">
              <a:solidFill>
                <a:srgbClr val="4DB6AC"/>
              </a:solidFill>
              <a:latin typeface="Basic"/>
              <a:ea typeface="Basic"/>
              <a:cs typeface="Basic"/>
              <a:sym typeface="Basic"/>
            </a:endParaRPr>
          </a:p>
          <a:p>
            <a:pPr indent="-330200" lvl="0" marL="457200" rtl="0" algn="l">
              <a:spcBef>
                <a:spcPts val="0"/>
              </a:spcBef>
              <a:spcAft>
                <a:spcPts val="0"/>
              </a:spcAft>
              <a:buClr>
                <a:srgbClr val="4DB6AC"/>
              </a:buClr>
              <a:buSzPts val="1600"/>
              <a:buFont typeface="Basic"/>
              <a:buChar char="●"/>
            </a:pPr>
            <a:r>
              <a:rPr b="1" i="1" lang="en" sz="1600">
                <a:solidFill>
                  <a:srgbClr val="4DB6AC"/>
                </a:solidFill>
                <a:latin typeface="Basic"/>
                <a:ea typeface="Basic"/>
                <a:cs typeface="Basic"/>
                <a:sym typeface="Basic"/>
              </a:rPr>
              <a:t>Be aware of the different parts of your brain throughout the day.  Be mindful of when you need to react and when you should stop and think.</a:t>
            </a:r>
            <a:endParaRPr b="1" i="1" sz="1600">
              <a:solidFill>
                <a:srgbClr val="4DB6AC"/>
              </a:solidFill>
              <a:latin typeface="Basic"/>
              <a:ea typeface="Basic"/>
              <a:cs typeface="Basic"/>
              <a:sym typeface="Basic"/>
            </a:endParaRPr>
          </a:p>
          <a:p>
            <a:pPr indent="-330200" lvl="0" marL="457200" rtl="0" algn="l">
              <a:spcBef>
                <a:spcPts val="0"/>
              </a:spcBef>
              <a:spcAft>
                <a:spcPts val="0"/>
              </a:spcAft>
              <a:buClr>
                <a:srgbClr val="4DB6AC"/>
              </a:buClr>
              <a:buSzPts val="1600"/>
              <a:buFont typeface="Basic"/>
              <a:buChar char="●"/>
            </a:pPr>
            <a:r>
              <a:rPr b="1" i="1" lang="en" sz="1600">
                <a:solidFill>
                  <a:srgbClr val="4DB6AC"/>
                </a:solidFill>
                <a:latin typeface="Basic"/>
                <a:ea typeface="Basic"/>
                <a:cs typeface="Basic"/>
                <a:sym typeface="Basic"/>
              </a:rPr>
              <a:t>Do the “future me” activity with your friends.  Share the advice your future self would give your current self.</a:t>
            </a:r>
            <a:endParaRPr b="1" sz="2200">
              <a:solidFill>
                <a:srgbClr val="4DB6AC"/>
              </a:solidFill>
            </a:endParaRPr>
          </a:p>
        </p:txBody>
      </p:sp>
      <p:pic>
        <p:nvPicPr>
          <p:cNvPr id="138" name="Google Shape;138;p22"/>
          <p:cNvPicPr preferRelativeResize="0"/>
          <p:nvPr/>
        </p:nvPicPr>
        <p:blipFill>
          <a:blip r:embed="rId3">
            <a:alphaModFix/>
          </a:blip>
          <a:stretch>
            <a:fillRect/>
          </a:stretch>
        </p:blipFill>
        <p:spPr>
          <a:xfrm>
            <a:off x="311700" y="445026"/>
            <a:ext cx="933301" cy="707400"/>
          </a:xfrm>
          <a:prstGeom prst="rect">
            <a:avLst/>
          </a:prstGeom>
          <a:noFill/>
          <a:ln>
            <a:noFill/>
          </a:ln>
        </p:spPr>
      </p:pic>
      <p:pic>
        <p:nvPicPr>
          <p:cNvPr id="139" name="Google Shape;139;p22"/>
          <p:cNvPicPr preferRelativeResize="0"/>
          <p:nvPr/>
        </p:nvPicPr>
        <p:blipFill>
          <a:blip r:embed="rId3">
            <a:alphaModFix/>
          </a:blip>
          <a:stretch>
            <a:fillRect/>
          </a:stretch>
        </p:blipFill>
        <p:spPr>
          <a:xfrm>
            <a:off x="7940425" y="460727"/>
            <a:ext cx="891875" cy="676000"/>
          </a:xfrm>
          <a:prstGeom prst="rect">
            <a:avLst/>
          </a:prstGeom>
          <a:noFill/>
          <a:ln>
            <a:noFill/>
          </a:ln>
        </p:spPr>
      </p:pic>
      <p:grpSp>
        <p:nvGrpSpPr>
          <p:cNvPr id="140" name="Google Shape;140;p22"/>
          <p:cNvGrpSpPr/>
          <p:nvPr/>
        </p:nvGrpSpPr>
        <p:grpSpPr>
          <a:xfrm>
            <a:off x="206768" y="4288045"/>
            <a:ext cx="4108455" cy="817035"/>
            <a:chOff x="153425" y="4278150"/>
            <a:chExt cx="4411527" cy="959975"/>
          </a:xfrm>
        </p:grpSpPr>
        <p:sp>
          <p:nvSpPr>
            <p:cNvPr id="141" name="Google Shape;141;p22"/>
            <p:cNvSpPr txBox="1"/>
            <p:nvPr/>
          </p:nvSpPr>
          <p:spPr>
            <a:xfrm>
              <a:off x="153425" y="4573925"/>
              <a:ext cx="355500" cy="6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500">
                <a:solidFill>
                  <a:srgbClr val="02B8BB"/>
                </a:solidFill>
                <a:latin typeface="Basic"/>
                <a:ea typeface="Basic"/>
                <a:cs typeface="Basic"/>
                <a:sym typeface="Basic"/>
              </a:endParaRPr>
            </a:p>
          </p:txBody>
        </p:sp>
        <p:pic>
          <p:nvPicPr>
            <p:cNvPr id="142" name="Google Shape;142;p22">
              <a:hlinkClick r:id="rId4"/>
            </p:cNvPr>
            <p:cNvPicPr preferRelativeResize="0"/>
            <p:nvPr/>
          </p:nvPicPr>
          <p:blipFill>
            <a:blip r:embed="rId5">
              <a:alphaModFix/>
            </a:blip>
            <a:stretch>
              <a:fillRect/>
            </a:stretch>
          </p:blipFill>
          <p:spPr>
            <a:xfrm>
              <a:off x="508925" y="4323675"/>
              <a:ext cx="573150" cy="573150"/>
            </a:xfrm>
            <a:prstGeom prst="rect">
              <a:avLst/>
            </a:prstGeom>
            <a:noFill/>
            <a:ln>
              <a:noFill/>
            </a:ln>
          </p:spPr>
        </p:pic>
        <p:pic>
          <p:nvPicPr>
            <p:cNvPr id="143" name="Google Shape;143;p22">
              <a:hlinkClick r:id="rId6"/>
            </p:cNvPr>
            <p:cNvPicPr preferRelativeResize="0"/>
            <p:nvPr/>
          </p:nvPicPr>
          <p:blipFill rotWithShape="1">
            <a:blip r:embed="rId7">
              <a:alphaModFix/>
            </a:blip>
            <a:srcRect b="0" l="21875" r="21875" t="0"/>
            <a:stretch/>
          </p:blipFill>
          <p:spPr>
            <a:xfrm>
              <a:off x="1149075" y="4323675"/>
              <a:ext cx="573152" cy="573151"/>
            </a:xfrm>
            <a:prstGeom prst="rect">
              <a:avLst/>
            </a:prstGeom>
            <a:noFill/>
            <a:ln>
              <a:noFill/>
            </a:ln>
          </p:spPr>
        </p:pic>
        <p:pic>
          <p:nvPicPr>
            <p:cNvPr id="144" name="Google Shape;144;p22">
              <a:hlinkClick r:id="rId8"/>
            </p:cNvPr>
            <p:cNvPicPr preferRelativeResize="0"/>
            <p:nvPr/>
          </p:nvPicPr>
          <p:blipFill rotWithShape="1">
            <a:blip r:embed="rId9">
              <a:alphaModFix/>
            </a:blip>
            <a:srcRect b="0" l="0" r="0" t="0"/>
            <a:stretch/>
          </p:blipFill>
          <p:spPr>
            <a:xfrm>
              <a:off x="2434975" y="4278150"/>
              <a:ext cx="664200" cy="664200"/>
            </a:xfrm>
            <a:prstGeom prst="rect">
              <a:avLst/>
            </a:prstGeom>
            <a:noFill/>
            <a:ln>
              <a:noFill/>
            </a:ln>
          </p:spPr>
        </p:pic>
        <p:pic>
          <p:nvPicPr>
            <p:cNvPr id="145" name="Google Shape;145;p22">
              <a:hlinkClick r:id="rId10"/>
            </p:cNvPr>
            <p:cNvPicPr preferRelativeResize="0"/>
            <p:nvPr/>
          </p:nvPicPr>
          <p:blipFill rotWithShape="1">
            <a:blip r:embed="rId11">
              <a:alphaModFix/>
            </a:blip>
            <a:srcRect b="0" l="0" r="0" t="0"/>
            <a:stretch/>
          </p:blipFill>
          <p:spPr>
            <a:xfrm>
              <a:off x="1792013" y="4323675"/>
              <a:ext cx="573150" cy="573150"/>
            </a:xfrm>
            <a:prstGeom prst="rect">
              <a:avLst/>
            </a:prstGeom>
            <a:noFill/>
            <a:ln>
              <a:noFill/>
            </a:ln>
          </p:spPr>
        </p:pic>
        <p:pic>
          <p:nvPicPr>
            <p:cNvPr id="146" name="Google Shape;146;p22">
              <a:hlinkClick r:id="rId12"/>
            </p:cNvPr>
            <p:cNvPicPr preferRelativeResize="0"/>
            <p:nvPr/>
          </p:nvPicPr>
          <p:blipFill rotWithShape="1">
            <a:blip r:embed="rId13">
              <a:alphaModFix/>
            </a:blip>
            <a:srcRect b="13925" l="0" r="0" t="14512"/>
            <a:stretch/>
          </p:blipFill>
          <p:spPr>
            <a:xfrm>
              <a:off x="3811920" y="4340787"/>
              <a:ext cx="753032" cy="538875"/>
            </a:xfrm>
            <a:prstGeom prst="rect">
              <a:avLst/>
            </a:prstGeom>
            <a:noFill/>
            <a:ln>
              <a:noFill/>
            </a:ln>
          </p:spPr>
        </p:pic>
        <p:pic>
          <p:nvPicPr>
            <p:cNvPr id="147" name="Google Shape;147;p22">
              <a:hlinkClick r:id="rId14"/>
            </p:cNvPr>
            <p:cNvPicPr preferRelativeResize="0"/>
            <p:nvPr/>
          </p:nvPicPr>
          <p:blipFill rotWithShape="1">
            <a:blip r:embed="rId15">
              <a:alphaModFix/>
            </a:blip>
            <a:srcRect b="0" l="0" r="0" t="0"/>
            <a:stretch/>
          </p:blipFill>
          <p:spPr>
            <a:xfrm>
              <a:off x="3168975" y="4323662"/>
              <a:ext cx="573150" cy="573150"/>
            </a:xfrm>
            <a:prstGeom prst="rect">
              <a:avLst/>
            </a:prstGeom>
            <a:noFill/>
            <a:ln>
              <a:noFill/>
            </a:ln>
          </p:spPr>
        </p:pic>
      </p:grpSp>
      <p:pic>
        <p:nvPicPr>
          <p:cNvPr id="148" name="Google Shape;148;p22"/>
          <p:cNvPicPr preferRelativeResize="0"/>
          <p:nvPr/>
        </p:nvPicPr>
        <p:blipFill>
          <a:blip r:embed="rId16">
            <a:alphaModFix/>
          </a:blip>
          <a:stretch>
            <a:fillRect/>
          </a:stretch>
        </p:blipFill>
        <p:spPr>
          <a:xfrm>
            <a:off x="6912675" y="4321100"/>
            <a:ext cx="1919626" cy="558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Focused Awareness: </a:t>
            </a:r>
            <a:r>
              <a:rPr lang="en" sz="3550"/>
              <a:t>Okinaga Breathing</a:t>
            </a:r>
            <a:endParaRPr sz="3550"/>
          </a:p>
        </p:txBody>
      </p:sp>
      <p:sp>
        <p:nvSpPr>
          <p:cNvPr id="73" name="Google Shape;73;p14"/>
          <p:cNvSpPr txBox="1"/>
          <p:nvPr/>
        </p:nvSpPr>
        <p:spPr>
          <a:xfrm>
            <a:off x="2832300" y="4221800"/>
            <a:ext cx="34794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latin typeface="Basic"/>
                <a:ea typeface="Basic"/>
                <a:cs typeface="Basic"/>
                <a:sym typeface="Basic"/>
              </a:rPr>
              <a:t>Cue video: </a:t>
            </a:r>
            <a:r>
              <a:rPr b="1" lang="en" sz="1500">
                <a:latin typeface="Basic"/>
                <a:ea typeface="Basic"/>
                <a:cs typeface="Basic"/>
                <a:sym typeface="Basic"/>
              </a:rPr>
              <a:t> </a:t>
            </a:r>
            <a:r>
              <a:rPr b="1" lang="en" sz="1500" u="sng">
                <a:solidFill>
                  <a:srgbClr val="4DB6AC"/>
                </a:solidFill>
                <a:latin typeface="Basic"/>
                <a:ea typeface="Basic"/>
                <a:cs typeface="Basic"/>
                <a:sym typeface="Basic"/>
                <a:hlinkClick r:id="rId3">
                  <a:extLst>
                    <a:ext uri="{A12FA001-AC4F-418D-AE19-62706E023703}">
                      <ahyp:hlinkClr val="tx"/>
                    </a:ext>
                  </a:extLst>
                </a:hlinkClick>
              </a:rPr>
              <a:t>Okinaga breathing exercise.</a:t>
            </a:r>
            <a:endParaRPr sz="1600">
              <a:solidFill>
                <a:srgbClr val="4DB6AC"/>
              </a:solidFill>
            </a:endParaRPr>
          </a:p>
        </p:txBody>
      </p:sp>
      <p:pic>
        <p:nvPicPr>
          <p:cNvPr id="74" name="Google Shape;74;p14"/>
          <p:cNvPicPr preferRelativeResize="0"/>
          <p:nvPr/>
        </p:nvPicPr>
        <p:blipFill>
          <a:blip r:embed="rId4">
            <a:alphaModFix/>
          </a:blip>
          <a:stretch>
            <a:fillRect/>
          </a:stretch>
        </p:blipFill>
        <p:spPr>
          <a:xfrm>
            <a:off x="3227050" y="1152425"/>
            <a:ext cx="2689900" cy="2689900"/>
          </a:xfrm>
          <a:prstGeom prst="rect">
            <a:avLst/>
          </a:prstGeom>
          <a:noFill/>
          <a:ln cap="flat" cmpd="sng" w="38100">
            <a:solidFill>
              <a:srgbClr val="4DB6AC"/>
            </a:solidFill>
            <a:prstDash val="dot"/>
            <a:round/>
            <a:headEnd len="sm" w="sm" type="none"/>
            <a:tailEnd len="sm" w="sm" type="none"/>
          </a:ln>
        </p:spPr>
      </p:pic>
      <p:pic>
        <p:nvPicPr>
          <p:cNvPr id="75" name="Google Shape;75;p14"/>
          <p:cNvPicPr preferRelativeResize="0"/>
          <p:nvPr/>
        </p:nvPicPr>
        <p:blipFill>
          <a:blip r:embed="rId5">
            <a:alphaModFix/>
          </a:blip>
          <a:stretch>
            <a:fillRect/>
          </a:stretch>
        </p:blipFill>
        <p:spPr>
          <a:xfrm>
            <a:off x="6912675" y="4321100"/>
            <a:ext cx="1919626" cy="558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Quote to Consider</a:t>
            </a:r>
            <a:endParaRPr/>
          </a:p>
        </p:txBody>
      </p:sp>
      <p:sp>
        <p:nvSpPr>
          <p:cNvPr id="81" name="Google Shape;81;p1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2400">
                <a:solidFill>
                  <a:srgbClr val="4DB6AC"/>
                </a:solidFill>
              </a:rPr>
              <a:t>“D</a:t>
            </a:r>
            <a:r>
              <a:rPr b="1" lang="en" sz="2400">
                <a:solidFill>
                  <a:srgbClr val="4DB6AC"/>
                </a:solidFill>
              </a:rPr>
              <a:t>on’t be afraid of your fears.  They’re not there to scare you.  They’re there to let you know that something is worth it.”  </a:t>
            </a:r>
            <a:r>
              <a:rPr lang="en">
                <a:solidFill>
                  <a:srgbClr val="4DB6AC"/>
                </a:solidFill>
              </a:rPr>
              <a:t>- C. Joy Bell</a:t>
            </a:r>
            <a:endParaRPr>
              <a:solidFill>
                <a:srgbClr val="4DB6AC"/>
              </a:solidFill>
            </a:endParaRPr>
          </a:p>
        </p:txBody>
      </p:sp>
      <p:pic>
        <p:nvPicPr>
          <p:cNvPr id="82" name="Google Shape;82;p15"/>
          <p:cNvPicPr preferRelativeResize="0"/>
          <p:nvPr/>
        </p:nvPicPr>
        <p:blipFill>
          <a:blip r:embed="rId3">
            <a:alphaModFix/>
          </a:blip>
          <a:stretch>
            <a:fillRect/>
          </a:stretch>
        </p:blipFill>
        <p:spPr>
          <a:xfrm>
            <a:off x="3149938" y="2916350"/>
            <a:ext cx="2844124" cy="1776075"/>
          </a:xfrm>
          <a:prstGeom prst="rect">
            <a:avLst/>
          </a:prstGeom>
          <a:noFill/>
          <a:ln cap="flat" cmpd="sng" w="38100">
            <a:solidFill>
              <a:srgbClr val="4DB6AC"/>
            </a:solidFill>
            <a:prstDash val="dot"/>
            <a:round/>
            <a:headEnd len="sm" w="sm" type="none"/>
            <a:tailEnd len="sm" w="sm" type="none"/>
          </a:ln>
        </p:spPr>
      </p:pic>
      <p:pic>
        <p:nvPicPr>
          <p:cNvPr id="83" name="Google Shape;83;p15"/>
          <p:cNvPicPr preferRelativeResize="0"/>
          <p:nvPr/>
        </p:nvPicPr>
        <p:blipFill>
          <a:blip r:embed="rId4">
            <a:alphaModFix/>
          </a:blip>
          <a:stretch>
            <a:fillRect/>
          </a:stretch>
        </p:blipFill>
        <p:spPr>
          <a:xfrm>
            <a:off x="6912675" y="4321100"/>
            <a:ext cx="1919626" cy="558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Talking About Fear…</a:t>
            </a:r>
            <a:endParaRPr/>
          </a:p>
        </p:txBody>
      </p:sp>
      <p:sp>
        <p:nvSpPr>
          <p:cNvPr id="89" name="Google Shape;89;p16"/>
          <p:cNvSpPr txBox="1"/>
          <p:nvPr>
            <p:ph idx="1" type="body"/>
          </p:nvPr>
        </p:nvSpPr>
        <p:spPr>
          <a:xfrm>
            <a:off x="216700" y="1329675"/>
            <a:ext cx="8520600" cy="869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4DB6AC"/>
              </a:buClr>
              <a:buSzPts val="1800"/>
              <a:buChar char="●"/>
            </a:pPr>
            <a:r>
              <a:rPr b="1" lang="en">
                <a:solidFill>
                  <a:srgbClr val="4DB6AC"/>
                </a:solidFill>
              </a:rPr>
              <a:t>Have you ever felt scared to do something?</a:t>
            </a:r>
            <a:endParaRPr b="1">
              <a:solidFill>
                <a:srgbClr val="4DB6AC"/>
              </a:solidFill>
            </a:endParaRPr>
          </a:p>
          <a:p>
            <a:pPr indent="-342900" lvl="0" marL="457200" rtl="0" algn="l">
              <a:spcBef>
                <a:spcPts val="0"/>
              </a:spcBef>
              <a:spcAft>
                <a:spcPts val="0"/>
              </a:spcAft>
              <a:buClr>
                <a:srgbClr val="4DB6AC"/>
              </a:buClr>
              <a:buSzPts val="1800"/>
              <a:buChar char="●"/>
            </a:pPr>
            <a:r>
              <a:rPr b="1" lang="en">
                <a:solidFill>
                  <a:srgbClr val="4DB6AC"/>
                </a:solidFill>
              </a:rPr>
              <a:t>How did your body let you know that you were feeling fear?</a:t>
            </a:r>
            <a:endParaRPr b="1">
              <a:solidFill>
                <a:srgbClr val="4DB6AC"/>
              </a:solidFill>
            </a:endParaRPr>
          </a:p>
        </p:txBody>
      </p:sp>
      <p:pic>
        <p:nvPicPr>
          <p:cNvPr id="90" name="Google Shape;90;p16"/>
          <p:cNvPicPr preferRelativeResize="0"/>
          <p:nvPr/>
        </p:nvPicPr>
        <p:blipFill>
          <a:blip r:embed="rId3">
            <a:alphaModFix/>
          </a:blip>
          <a:stretch>
            <a:fillRect/>
          </a:stretch>
        </p:blipFill>
        <p:spPr>
          <a:xfrm>
            <a:off x="3330288" y="2351325"/>
            <a:ext cx="2483424" cy="2483426"/>
          </a:xfrm>
          <a:prstGeom prst="rect">
            <a:avLst/>
          </a:prstGeom>
          <a:noFill/>
          <a:ln cap="flat" cmpd="sng" w="38100">
            <a:solidFill>
              <a:srgbClr val="4DB6AC"/>
            </a:solidFill>
            <a:prstDash val="dot"/>
            <a:round/>
            <a:headEnd len="sm" w="sm" type="none"/>
            <a:tailEnd len="sm" w="sm" type="none"/>
          </a:ln>
        </p:spPr>
      </p:pic>
      <p:pic>
        <p:nvPicPr>
          <p:cNvPr id="91" name="Google Shape;91;p16"/>
          <p:cNvPicPr preferRelativeResize="0"/>
          <p:nvPr/>
        </p:nvPicPr>
        <p:blipFill>
          <a:blip r:embed="rId4">
            <a:alphaModFix/>
          </a:blip>
          <a:stretch>
            <a:fillRect/>
          </a:stretch>
        </p:blipFill>
        <p:spPr>
          <a:xfrm>
            <a:off x="6912675" y="4321100"/>
            <a:ext cx="1919626" cy="558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Fear is Necessary</a:t>
            </a:r>
            <a:endParaRPr/>
          </a:p>
        </p:txBody>
      </p:sp>
      <p:sp>
        <p:nvSpPr>
          <p:cNvPr id="97" name="Google Shape;97;p17"/>
          <p:cNvSpPr txBox="1"/>
          <p:nvPr>
            <p:ph idx="1" type="body"/>
          </p:nvPr>
        </p:nvSpPr>
        <p:spPr>
          <a:xfrm>
            <a:off x="375025" y="147217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FF9900"/>
                </a:solidFill>
              </a:rPr>
              <a:t>In caveman times fear:</a:t>
            </a:r>
            <a:endParaRPr b="1">
              <a:solidFill>
                <a:srgbClr val="FF9900"/>
              </a:solidFill>
            </a:endParaRPr>
          </a:p>
          <a:p>
            <a:pPr indent="-342900" lvl="0" marL="457200" rtl="0" algn="l">
              <a:spcBef>
                <a:spcPts val="1200"/>
              </a:spcBef>
              <a:spcAft>
                <a:spcPts val="0"/>
              </a:spcAft>
              <a:buClr>
                <a:srgbClr val="4DB6AC"/>
              </a:buClr>
              <a:buSzPts val="1800"/>
              <a:buChar char="●"/>
            </a:pPr>
            <a:r>
              <a:rPr b="1" lang="en">
                <a:solidFill>
                  <a:srgbClr val="4DB6AC"/>
                </a:solidFill>
              </a:rPr>
              <a:t>Helped us survive</a:t>
            </a:r>
            <a:endParaRPr b="1">
              <a:solidFill>
                <a:srgbClr val="4DB6AC"/>
              </a:solidFill>
            </a:endParaRPr>
          </a:p>
          <a:p>
            <a:pPr indent="-342900" lvl="0" marL="457200" rtl="0" algn="l">
              <a:spcBef>
                <a:spcPts val="0"/>
              </a:spcBef>
              <a:spcAft>
                <a:spcPts val="0"/>
              </a:spcAft>
              <a:buClr>
                <a:srgbClr val="4DB6AC"/>
              </a:buClr>
              <a:buSzPts val="1800"/>
              <a:buChar char="●"/>
            </a:pPr>
            <a:r>
              <a:rPr b="1" lang="en">
                <a:solidFill>
                  <a:srgbClr val="4DB6AC"/>
                </a:solidFill>
              </a:rPr>
              <a:t>Kept us aware of the dangers around us.</a:t>
            </a:r>
            <a:endParaRPr b="1">
              <a:solidFill>
                <a:srgbClr val="4DB6AC"/>
              </a:solidFill>
            </a:endParaRPr>
          </a:p>
          <a:p>
            <a:pPr indent="0" lvl="0" marL="0" rtl="0" algn="l">
              <a:spcBef>
                <a:spcPts val="1200"/>
              </a:spcBef>
              <a:spcAft>
                <a:spcPts val="0"/>
              </a:spcAft>
              <a:buNone/>
            </a:pPr>
            <a:r>
              <a:rPr b="1" lang="en">
                <a:solidFill>
                  <a:schemeClr val="accent4"/>
                </a:solidFill>
              </a:rPr>
              <a:t>In today’s world:</a:t>
            </a:r>
            <a:endParaRPr b="1">
              <a:solidFill>
                <a:schemeClr val="accent4"/>
              </a:solidFill>
            </a:endParaRPr>
          </a:p>
          <a:p>
            <a:pPr indent="-342900" lvl="0" marL="457200" rtl="0" algn="l">
              <a:spcBef>
                <a:spcPts val="1200"/>
              </a:spcBef>
              <a:spcAft>
                <a:spcPts val="0"/>
              </a:spcAft>
              <a:buClr>
                <a:srgbClr val="4DB6AC"/>
              </a:buClr>
              <a:buSzPts val="1800"/>
              <a:buChar char="●"/>
            </a:pPr>
            <a:r>
              <a:rPr b="1" lang="en">
                <a:solidFill>
                  <a:srgbClr val="4DB6AC"/>
                </a:solidFill>
              </a:rPr>
              <a:t>We must make sure we are aware of our feelings of fear.</a:t>
            </a:r>
            <a:endParaRPr b="1">
              <a:solidFill>
                <a:srgbClr val="4DB6AC"/>
              </a:solidFill>
            </a:endParaRPr>
          </a:p>
          <a:p>
            <a:pPr indent="-342900" lvl="0" marL="457200" rtl="0" algn="l">
              <a:spcBef>
                <a:spcPts val="0"/>
              </a:spcBef>
              <a:spcAft>
                <a:spcPts val="0"/>
              </a:spcAft>
              <a:buClr>
                <a:srgbClr val="4DB6AC"/>
              </a:buClr>
              <a:buSzPts val="1800"/>
              <a:buChar char="●"/>
            </a:pPr>
            <a:r>
              <a:rPr b="1" lang="en">
                <a:solidFill>
                  <a:srgbClr val="4DB6AC"/>
                </a:solidFill>
              </a:rPr>
              <a:t>We must </a:t>
            </a:r>
            <a:r>
              <a:rPr b="1" lang="en">
                <a:solidFill>
                  <a:srgbClr val="4DB6AC"/>
                </a:solidFill>
              </a:rPr>
              <a:t>address</a:t>
            </a:r>
            <a:r>
              <a:rPr b="1" lang="en">
                <a:solidFill>
                  <a:srgbClr val="4DB6AC"/>
                </a:solidFill>
              </a:rPr>
              <a:t> our feelings of fear and evaluate where it is </a:t>
            </a:r>
            <a:r>
              <a:rPr b="1" lang="en">
                <a:solidFill>
                  <a:srgbClr val="4DB6AC"/>
                </a:solidFill>
              </a:rPr>
              <a:t>coming</a:t>
            </a:r>
            <a:r>
              <a:rPr b="1" lang="en">
                <a:solidFill>
                  <a:srgbClr val="4DB6AC"/>
                </a:solidFill>
              </a:rPr>
              <a:t> from.</a:t>
            </a:r>
            <a:endParaRPr b="1">
              <a:solidFill>
                <a:srgbClr val="4DB6AC"/>
              </a:solidFill>
            </a:endParaRPr>
          </a:p>
          <a:p>
            <a:pPr indent="-342900" lvl="0" marL="457200" rtl="0" algn="l">
              <a:spcBef>
                <a:spcPts val="0"/>
              </a:spcBef>
              <a:spcAft>
                <a:spcPts val="0"/>
              </a:spcAft>
              <a:buClr>
                <a:srgbClr val="4DB6AC"/>
              </a:buClr>
              <a:buSzPts val="1800"/>
              <a:buChar char="●"/>
            </a:pPr>
            <a:r>
              <a:rPr b="1" lang="en">
                <a:solidFill>
                  <a:srgbClr val="4DB6AC"/>
                </a:solidFill>
              </a:rPr>
              <a:t>Fear helps keep us safe.</a:t>
            </a:r>
            <a:endParaRPr b="1">
              <a:solidFill>
                <a:srgbClr val="4DB6AC"/>
              </a:solidFill>
            </a:endParaRPr>
          </a:p>
        </p:txBody>
      </p:sp>
      <p:pic>
        <p:nvPicPr>
          <p:cNvPr id="98" name="Google Shape;98;p17"/>
          <p:cNvPicPr preferRelativeResize="0"/>
          <p:nvPr/>
        </p:nvPicPr>
        <p:blipFill>
          <a:blip r:embed="rId3">
            <a:alphaModFix/>
          </a:blip>
          <a:stretch>
            <a:fillRect/>
          </a:stretch>
        </p:blipFill>
        <p:spPr>
          <a:xfrm>
            <a:off x="6191000" y="445025"/>
            <a:ext cx="2359226" cy="2677124"/>
          </a:xfrm>
          <a:prstGeom prst="rect">
            <a:avLst/>
          </a:prstGeom>
          <a:noFill/>
          <a:ln cap="flat" cmpd="sng" w="38100">
            <a:solidFill>
              <a:srgbClr val="4DB6AC"/>
            </a:solidFill>
            <a:prstDash val="dot"/>
            <a:round/>
            <a:headEnd len="sm" w="sm" type="none"/>
            <a:tailEnd len="sm" w="sm" type="none"/>
          </a:ln>
        </p:spPr>
      </p:pic>
      <p:pic>
        <p:nvPicPr>
          <p:cNvPr id="99" name="Google Shape;99;p17"/>
          <p:cNvPicPr preferRelativeResize="0"/>
          <p:nvPr/>
        </p:nvPicPr>
        <p:blipFill>
          <a:blip r:embed="rId4">
            <a:alphaModFix/>
          </a:blip>
          <a:stretch>
            <a:fillRect/>
          </a:stretch>
        </p:blipFill>
        <p:spPr>
          <a:xfrm>
            <a:off x="6912675" y="4321100"/>
            <a:ext cx="1919626" cy="558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311700" y="152100"/>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How the Brain Works</a:t>
            </a:r>
            <a:endParaRPr/>
          </a:p>
        </p:txBody>
      </p:sp>
      <p:sp>
        <p:nvSpPr>
          <p:cNvPr id="105" name="Google Shape;105;p18"/>
          <p:cNvSpPr txBox="1"/>
          <p:nvPr/>
        </p:nvSpPr>
        <p:spPr>
          <a:xfrm>
            <a:off x="452500" y="3695225"/>
            <a:ext cx="85206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sz="1200">
              <a:solidFill>
                <a:srgbClr val="4DB6AC"/>
              </a:solidFill>
              <a:latin typeface="Basic"/>
              <a:ea typeface="Basic"/>
              <a:cs typeface="Basic"/>
              <a:sym typeface="Basic"/>
            </a:endParaRPr>
          </a:p>
        </p:txBody>
      </p:sp>
      <p:sp>
        <p:nvSpPr>
          <p:cNvPr id="106" name="Google Shape;106;p18"/>
          <p:cNvSpPr txBox="1"/>
          <p:nvPr/>
        </p:nvSpPr>
        <p:spPr>
          <a:xfrm>
            <a:off x="2910025" y="4172600"/>
            <a:ext cx="2707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Cue Video:  </a:t>
            </a:r>
            <a:r>
              <a:rPr lang="en" u="sng">
                <a:solidFill>
                  <a:srgbClr val="4DB6AC"/>
                </a:solidFill>
                <a:hlinkClick r:id="rId3">
                  <a:extLst>
                    <a:ext uri="{A12FA001-AC4F-418D-AE19-62706E023703}">
                      <ahyp:hlinkClr val="tx"/>
                    </a:ext>
                  </a:extLst>
                </a:hlinkClick>
              </a:rPr>
              <a:t>The Brain for Kids</a:t>
            </a:r>
            <a:endParaRPr>
              <a:solidFill>
                <a:srgbClr val="4DB6AC"/>
              </a:solidFill>
            </a:endParaRPr>
          </a:p>
          <a:p>
            <a:pPr indent="0" lvl="0" marL="0" rtl="0" algn="l">
              <a:spcBef>
                <a:spcPts val="0"/>
              </a:spcBef>
              <a:spcAft>
                <a:spcPts val="0"/>
              </a:spcAft>
              <a:buNone/>
            </a:pPr>
            <a:r>
              <a:t/>
            </a:r>
            <a:endParaRPr/>
          </a:p>
        </p:txBody>
      </p:sp>
      <p:pic>
        <p:nvPicPr>
          <p:cNvPr id="107" name="Google Shape;107;p18"/>
          <p:cNvPicPr preferRelativeResize="0"/>
          <p:nvPr/>
        </p:nvPicPr>
        <p:blipFill>
          <a:blip r:embed="rId4">
            <a:alphaModFix/>
          </a:blip>
          <a:stretch>
            <a:fillRect/>
          </a:stretch>
        </p:blipFill>
        <p:spPr>
          <a:xfrm>
            <a:off x="2479102" y="946363"/>
            <a:ext cx="4185801" cy="3139350"/>
          </a:xfrm>
          <a:prstGeom prst="rect">
            <a:avLst/>
          </a:prstGeom>
          <a:noFill/>
          <a:ln cap="flat" cmpd="sng" w="38100">
            <a:solidFill>
              <a:srgbClr val="4DB6AC"/>
            </a:solidFill>
            <a:prstDash val="dot"/>
            <a:round/>
            <a:headEnd len="sm" w="sm" type="none"/>
            <a:tailEnd len="sm" w="sm" type="none"/>
          </a:ln>
        </p:spPr>
      </p:pic>
      <p:pic>
        <p:nvPicPr>
          <p:cNvPr id="108" name="Google Shape;108;p18"/>
          <p:cNvPicPr preferRelativeResize="0"/>
          <p:nvPr/>
        </p:nvPicPr>
        <p:blipFill>
          <a:blip r:embed="rId5">
            <a:alphaModFix/>
          </a:blip>
          <a:stretch>
            <a:fillRect/>
          </a:stretch>
        </p:blipFill>
        <p:spPr>
          <a:xfrm>
            <a:off x="6912675" y="4321100"/>
            <a:ext cx="1919626" cy="558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Amygdala</a:t>
            </a:r>
            <a:endParaRPr/>
          </a:p>
        </p:txBody>
      </p:sp>
      <p:sp>
        <p:nvSpPr>
          <p:cNvPr id="114" name="Google Shape;114;p19"/>
          <p:cNvSpPr txBox="1"/>
          <p:nvPr/>
        </p:nvSpPr>
        <p:spPr>
          <a:xfrm>
            <a:off x="2792250" y="4376575"/>
            <a:ext cx="3559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Cue Video:  </a:t>
            </a:r>
            <a:r>
              <a:rPr lang="en" u="sng">
                <a:solidFill>
                  <a:srgbClr val="4DB6AC"/>
                </a:solidFill>
                <a:hlinkClick r:id="rId3">
                  <a:extLst>
                    <a:ext uri="{A12FA001-AC4F-418D-AE19-62706E023703}">
                      <ahyp:hlinkClr val="tx"/>
                    </a:ext>
                  </a:extLst>
                </a:hlinkClick>
              </a:rPr>
              <a:t>Fight, Flight or Freeze Video</a:t>
            </a:r>
            <a:endParaRPr>
              <a:solidFill>
                <a:srgbClr val="4DB6AC"/>
              </a:solidFill>
            </a:endParaRPr>
          </a:p>
          <a:p>
            <a:pPr indent="0" lvl="0" marL="0" rtl="0" algn="l">
              <a:spcBef>
                <a:spcPts val="0"/>
              </a:spcBef>
              <a:spcAft>
                <a:spcPts val="0"/>
              </a:spcAft>
              <a:buNone/>
            </a:pPr>
            <a:r>
              <a:t/>
            </a:r>
            <a:endParaRPr/>
          </a:p>
        </p:txBody>
      </p:sp>
      <p:pic>
        <p:nvPicPr>
          <p:cNvPr id="115" name="Google Shape;115;p19"/>
          <p:cNvPicPr preferRelativeResize="0"/>
          <p:nvPr/>
        </p:nvPicPr>
        <p:blipFill>
          <a:blip r:embed="rId4">
            <a:alphaModFix/>
          </a:blip>
          <a:stretch>
            <a:fillRect/>
          </a:stretch>
        </p:blipFill>
        <p:spPr>
          <a:xfrm>
            <a:off x="2785450" y="1367425"/>
            <a:ext cx="3573081" cy="2794150"/>
          </a:xfrm>
          <a:prstGeom prst="rect">
            <a:avLst/>
          </a:prstGeom>
          <a:noFill/>
          <a:ln cap="flat" cmpd="sng" w="38100">
            <a:solidFill>
              <a:srgbClr val="4DB6AC"/>
            </a:solidFill>
            <a:prstDash val="dot"/>
            <a:round/>
            <a:headEnd len="sm" w="sm" type="none"/>
            <a:tailEnd len="sm" w="sm" type="none"/>
          </a:ln>
        </p:spPr>
      </p:pic>
      <p:pic>
        <p:nvPicPr>
          <p:cNvPr id="116" name="Google Shape;116;p19"/>
          <p:cNvPicPr preferRelativeResize="0"/>
          <p:nvPr/>
        </p:nvPicPr>
        <p:blipFill>
          <a:blip r:embed="rId5">
            <a:alphaModFix/>
          </a:blip>
          <a:stretch>
            <a:fillRect/>
          </a:stretch>
        </p:blipFill>
        <p:spPr>
          <a:xfrm>
            <a:off x="6912675" y="4321100"/>
            <a:ext cx="1919626" cy="558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Activity:  Reptile, Numbat or Human Brain</a:t>
            </a:r>
            <a:endParaRPr/>
          </a:p>
        </p:txBody>
      </p:sp>
      <p:sp>
        <p:nvSpPr>
          <p:cNvPr id="122" name="Google Shape;122;p2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4DB6AC"/>
              </a:buClr>
              <a:buSzPts val="2000"/>
              <a:buFont typeface="Basic"/>
              <a:buChar char="●"/>
            </a:pPr>
            <a:r>
              <a:rPr b="1" i="1" lang="en" sz="2000">
                <a:solidFill>
                  <a:srgbClr val="4DB6AC"/>
                </a:solidFill>
                <a:latin typeface="Basic"/>
                <a:ea typeface="Basic"/>
                <a:cs typeface="Basic"/>
                <a:sym typeface="Basic"/>
              </a:rPr>
              <a:t>You are home and see flames coming out of your building.</a:t>
            </a:r>
            <a:endParaRPr b="1" i="1" sz="2000">
              <a:solidFill>
                <a:srgbClr val="4DB6AC"/>
              </a:solidFill>
              <a:latin typeface="Basic"/>
              <a:ea typeface="Basic"/>
              <a:cs typeface="Basic"/>
              <a:sym typeface="Basic"/>
            </a:endParaRPr>
          </a:p>
          <a:p>
            <a:pPr indent="-355600" lvl="0" marL="457200" rtl="0" algn="l">
              <a:lnSpc>
                <a:spcPct val="100000"/>
              </a:lnSpc>
              <a:spcBef>
                <a:spcPts val="0"/>
              </a:spcBef>
              <a:spcAft>
                <a:spcPts val="0"/>
              </a:spcAft>
              <a:buClr>
                <a:srgbClr val="4DB6AC"/>
              </a:buClr>
              <a:buSzPts val="2000"/>
              <a:buFont typeface="Basic"/>
              <a:buChar char="●"/>
            </a:pPr>
            <a:r>
              <a:rPr b="1" i="1" lang="en" sz="2000">
                <a:solidFill>
                  <a:srgbClr val="4DB6AC"/>
                </a:solidFill>
                <a:latin typeface="Basic"/>
                <a:ea typeface="Basic"/>
                <a:cs typeface="Basic"/>
                <a:sym typeface="Basic"/>
              </a:rPr>
              <a:t>As usual, your sister is taking too long in the bathroom in the morning.</a:t>
            </a:r>
            <a:endParaRPr b="1" i="1" sz="2000">
              <a:solidFill>
                <a:srgbClr val="4DB6AC"/>
              </a:solidFill>
              <a:latin typeface="Basic"/>
              <a:ea typeface="Basic"/>
              <a:cs typeface="Basic"/>
              <a:sym typeface="Basic"/>
            </a:endParaRPr>
          </a:p>
          <a:p>
            <a:pPr indent="-355600" lvl="0" marL="457200" rtl="0" algn="l">
              <a:lnSpc>
                <a:spcPct val="100000"/>
              </a:lnSpc>
              <a:spcBef>
                <a:spcPts val="0"/>
              </a:spcBef>
              <a:spcAft>
                <a:spcPts val="0"/>
              </a:spcAft>
              <a:buClr>
                <a:srgbClr val="4DB6AC"/>
              </a:buClr>
              <a:buSzPts val="2000"/>
              <a:buFont typeface="Basic"/>
              <a:buChar char="●"/>
            </a:pPr>
            <a:r>
              <a:rPr b="1" i="1" lang="en" sz="2000">
                <a:solidFill>
                  <a:srgbClr val="4DB6AC"/>
                </a:solidFill>
                <a:latin typeface="Basic"/>
                <a:ea typeface="Basic"/>
                <a:cs typeface="Basic"/>
                <a:sym typeface="Basic"/>
              </a:rPr>
              <a:t>You loaned a friend your favorite book; now he can’t find it.</a:t>
            </a:r>
            <a:endParaRPr b="1" i="1" sz="2000">
              <a:solidFill>
                <a:srgbClr val="4DB6AC"/>
              </a:solidFill>
              <a:latin typeface="Basic"/>
              <a:ea typeface="Basic"/>
              <a:cs typeface="Basic"/>
              <a:sym typeface="Basic"/>
            </a:endParaRPr>
          </a:p>
          <a:p>
            <a:pPr indent="-355600" lvl="0" marL="457200" rtl="0" algn="l">
              <a:lnSpc>
                <a:spcPct val="100000"/>
              </a:lnSpc>
              <a:spcBef>
                <a:spcPts val="0"/>
              </a:spcBef>
              <a:spcAft>
                <a:spcPts val="0"/>
              </a:spcAft>
              <a:buClr>
                <a:srgbClr val="4DB6AC"/>
              </a:buClr>
              <a:buSzPts val="2000"/>
              <a:buFont typeface="Basic"/>
              <a:buChar char="●"/>
            </a:pPr>
            <a:r>
              <a:rPr b="1" i="1" lang="en" sz="2000">
                <a:solidFill>
                  <a:srgbClr val="4DB6AC"/>
                </a:solidFill>
                <a:latin typeface="Basic"/>
                <a:ea typeface="Basic"/>
                <a:cs typeface="Basic"/>
                <a:sym typeface="Basic"/>
              </a:rPr>
              <a:t>You grab the handle of a pan on the stove before you realize it’s very hot.</a:t>
            </a:r>
            <a:endParaRPr b="1" i="1" sz="2000">
              <a:solidFill>
                <a:srgbClr val="4DB6AC"/>
              </a:solidFill>
              <a:latin typeface="Basic"/>
              <a:ea typeface="Basic"/>
              <a:cs typeface="Basic"/>
              <a:sym typeface="Basic"/>
            </a:endParaRPr>
          </a:p>
          <a:p>
            <a:pPr indent="-355600" lvl="0" marL="457200" rtl="0" algn="l">
              <a:lnSpc>
                <a:spcPct val="100000"/>
              </a:lnSpc>
              <a:spcBef>
                <a:spcPts val="0"/>
              </a:spcBef>
              <a:spcAft>
                <a:spcPts val="0"/>
              </a:spcAft>
              <a:buClr>
                <a:srgbClr val="4DB6AC"/>
              </a:buClr>
              <a:buSzPts val="2000"/>
              <a:buFont typeface="Basic"/>
              <a:buChar char="●"/>
            </a:pPr>
            <a:r>
              <a:rPr b="1" i="1" lang="en" sz="2000">
                <a:solidFill>
                  <a:srgbClr val="4DB6AC"/>
                </a:solidFill>
                <a:latin typeface="Basic"/>
                <a:ea typeface="Basic"/>
                <a:cs typeface="Basic"/>
                <a:sym typeface="Basic"/>
              </a:rPr>
              <a:t>You are swimming and you see a shark swimming toward you.</a:t>
            </a:r>
            <a:endParaRPr b="1" i="1" sz="2000">
              <a:solidFill>
                <a:srgbClr val="4DB6AC"/>
              </a:solidFill>
              <a:latin typeface="Basic"/>
              <a:ea typeface="Basic"/>
              <a:cs typeface="Basic"/>
              <a:sym typeface="Basic"/>
            </a:endParaRPr>
          </a:p>
          <a:p>
            <a:pPr indent="-355600" lvl="0" marL="457200" rtl="0" algn="l">
              <a:lnSpc>
                <a:spcPct val="100000"/>
              </a:lnSpc>
              <a:spcBef>
                <a:spcPts val="0"/>
              </a:spcBef>
              <a:spcAft>
                <a:spcPts val="0"/>
              </a:spcAft>
              <a:buClr>
                <a:srgbClr val="4DB6AC"/>
              </a:buClr>
              <a:buSzPts val="2000"/>
              <a:buFont typeface="Basic"/>
              <a:buChar char="●"/>
            </a:pPr>
            <a:r>
              <a:rPr b="1" i="1" lang="en" sz="2000">
                <a:solidFill>
                  <a:srgbClr val="4DB6AC"/>
                </a:solidFill>
                <a:latin typeface="Basic"/>
                <a:ea typeface="Basic"/>
                <a:cs typeface="Basic"/>
                <a:sym typeface="Basic"/>
              </a:rPr>
              <a:t>You are trying out for a team or performance and you don’t get chosen.</a:t>
            </a:r>
            <a:endParaRPr b="1" i="1" sz="2000">
              <a:solidFill>
                <a:srgbClr val="4DB6AC"/>
              </a:solidFill>
              <a:latin typeface="Basic"/>
              <a:ea typeface="Basic"/>
              <a:cs typeface="Basic"/>
              <a:sym typeface="Basic"/>
            </a:endParaRPr>
          </a:p>
          <a:p>
            <a:pPr indent="-355600" lvl="0" marL="457200" rtl="0" algn="l">
              <a:lnSpc>
                <a:spcPct val="100000"/>
              </a:lnSpc>
              <a:spcBef>
                <a:spcPts val="0"/>
              </a:spcBef>
              <a:spcAft>
                <a:spcPts val="0"/>
              </a:spcAft>
              <a:buClr>
                <a:srgbClr val="4DB6AC"/>
              </a:buClr>
              <a:buSzPts val="2000"/>
              <a:buFont typeface="Basic"/>
              <a:buChar char="●"/>
            </a:pPr>
            <a:r>
              <a:rPr b="1" i="1" lang="en" sz="2000">
                <a:solidFill>
                  <a:srgbClr val="4DB6AC"/>
                </a:solidFill>
                <a:latin typeface="Basic"/>
                <a:ea typeface="Basic"/>
                <a:cs typeface="Basic"/>
                <a:sym typeface="Basic"/>
              </a:rPr>
              <a:t>Someone throws food at you in the cafeteria.</a:t>
            </a:r>
            <a:endParaRPr b="1" i="1" sz="2000">
              <a:solidFill>
                <a:srgbClr val="4DB6AC"/>
              </a:solidFill>
              <a:latin typeface="Basic"/>
              <a:ea typeface="Basic"/>
              <a:cs typeface="Basic"/>
              <a:sym typeface="Basic"/>
            </a:endParaRPr>
          </a:p>
          <a:p>
            <a:pPr indent="-355600" lvl="0" marL="457200" rtl="0" algn="l">
              <a:lnSpc>
                <a:spcPct val="100000"/>
              </a:lnSpc>
              <a:spcBef>
                <a:spcPts val="0"/>
              </a:spcBef>
              <a:spcAft>
                <a:spcPts val="0"/>
              </a:spcAft>
              <a:buClr>
                <a:srgbClr val="4DB6AC"/>
              </a:buClr>
              <a:buSzPts val="2000"/>
              <a:buFont typeface="Basic"/>
              <a:buChar char="●"/>
            </a:pPr>
            <a:r>
              <a:rPr b="1" i="1" lang="en" sz="2000">
                <a:solidFill>
                  <a:srgbClr val="4DB6AC"/>
                </a:solidFill>
                <a:latin typeface="Basic"/>
                <a:ea typeface="Basic"/>
                <a:cs typeface="Basic"/>
                <a:sym typeface="Basic"/>
              </a:rPr>
              <a:t>You are riding your bike down the street when you see a speeding car coming right at you.</a:t>
            </a:r>
            <a:endParaRPr sz="2600">
              <a:solidFill>
                <a:srgbClr val="4DB6AC"/>
              </a:solidFill>
            </a:endParaRPr>
          </a:p>
        </p:txBody>
      </p:sp>
      <p:pic>
        <p:nvPicPr>
          <p:cNvPr id="123" name="Google Shape;123;p20"/>
          <p:cNvPicPr preferRelativeResize="0"/>
          <p:nvPr/>
        </p:nvPicPr>
        <p:blipFill>
          <a:blip r:embed="rId3">
            <a:alphaModFix/>
          </a:blip>
          <a:stretch>
            <a:fillRect/>
          </a:stretch>
        </p:blipFill>
        <p:spPr>
          <a:xfrm>
            <a:off x="6912675" y="4321100"/>
            <a:ext cx="1919626" cy="558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311700" y="72950"/>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Choose Love Journal:  Parts of Our Brains</a:t>
            </a:r>
            <a:endParaRPr/>
          </a:p>
        </p:txBody>
      </p:sp>
      <p:sp>
        <p:nvSpPr>
          <p:cNvPr id="129" name="Google Shape;129;p21"/>
          <p:cNvSpPr txBox="1"/>
          <p:nvPr>
            <p:ph idx="1" type="body"/>
          </p:nvPr>
        </p:nvSpPr>
        <p:spPr>
          <a:xfrm>
            <a:off x="311700" y="854650"/>
            <a:ext cx="8520600" cy="330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000">
                <a:solidFill>
                  <a:srgbClr val="4DB6AC"/>
                </a:solidFill>
                <a:latin typeface="Basic"/>
                <a:ea typeface="Basic"/>
                <a:cs typeface="Basic"/>
                <a:sym typeface="Basic"/>
              </a:rPr>
              <a:t>Today we are going to be writing about times we used different parts of our brains.  </a:t>
            </a:r>
            <a:endParaRPr b="1" sz="2000">
              <a:solidFill>
                <a:srgbClr val="4DB6AC"/>
              </a:solidFill>
              <a:latin typeface="Basic"/>
              <a:ea typeface="Basic"/>
              <a:cs typeface="Basic"/>
              <a:sym typeface="Basic"/>
            </a:endParaRPr>
          </a:p>
          <a:p>
            <a:pPr indent="0" lvl="0" marL="0" rtl="0" algn="ctr">
              <a:spcBef>
                <a:spcPts val="0"/>
              </a:spcBef>
              <a:spcAft>
                <a:spcPts val="0"/>
              </a:spcAft>
              <a:buNone/>
            </a:pPr>
            <a:r>
              <a:rPr b="1" lang="en" sz="2000">
                <a:solidFill>
                  <a:srgbClr val="4DB6AC"/>
                </a:solidFill>
                <a:latin typeface="Basic"/>
                <a:ea typeface="Basic"/>
                <a:cs typeface="Basic"/>
                <a:sym typeface="Basic"/>
              </a:rPr>
              <a:t>Take a few moments to think about times you may have immediately reacted instead of taking the time to pause and reflect on the situation and think through possible reactions.  </a:t>
            </a:r>
            <a:endParaRPr b="1" sz="2000">
              <a:solidFill>
                <a:srgbClr val="4DB6AC"/>
              </a:solidFill>
              <a:latin typeface="Basic"/>
              <a:ea typeface="Basic"/>
              <a:cs typeface="Basic"/>
              <a:sym typeface="Basic"/>
            </a:endParaRPr>
          </a:p>
          <a:p>
            <a:pPr indent="0" lvl="0" marL="0" rtl="0" algn="ctr">
              <a:spcBef>
                <a:spcPts val="0"/>
              </a:spcBef>
              <a:spcAft>
                <a:spcPts val="0"/>
              </a:spcAft>
              <a:buNone/>
            </a:pPr>
            <a:r>
              <a:rPr b="1" lang="en" sz="2000">
                <a:solidFill>
                  <a:srgbClr val="4DB6AC"/>
                </a:solidFill>
                <a:latin typeface="Basic"/>
                <a:ea typeface="Basic"/>
                <a:cs typeface="Basic"/>
                <a:sym typeface="Basic"/>
              </a:rPr>
              <a:t>Write about these moments and how you could have reacted in a more positive, productive way.</a:t>
            </a:r>
            <a:endParaRPr b="1" sz="2000">
              <a:solidFill>
                <a:srgbClr val="4DB6AC"/>
              </a:solidFill>
              <a:latin typeface="Basic"/>
              <a:ea typeface="Basic"/>
              <a:cs typeface="Basic"/>
              <a:sym typeface="Basic"/>
            </a:endParaRPr>
          </a:p>
          <a:p>
            <a:pPr indent="0" lvl="0" marL="0" rtl="0" algn="l">
              <a:spcBef>
                <a:spcPts val="0"/>
              </a:spcBef>
              <a:spcAft>
                <a:spcPts val="1200"/>
              </a:spcAft>
              <a:buNone/>
            </a:pPr>
            <a:r>
              <a:t/>
            </a:r>
            <a:endParaRPr/>
          </a:p>
        </p:txBody>
      </p:sp>
      <p:pic>
        <p:nvPicPr>
          <p:cNvPr id="130" name="Google Shape;130;p21"/>
          <p:cNvPicPr preferRelativeResize="0"/>
          <p:nvPr/>
        </p:nvPicPr>
        <p:blipFill>
          <a:blip r:embed="rId3">
            <a:alphaModFix/>
          </a:blip>
          <a:stretch>
            <a:fillRect/>
          </a:stretch>
        </p:blipFill>
        <p:spPr>
          <a:xfrm>
            <a:off x="4153132" y="3476075"/>
            <a:ext cx="915775" cy="1415450"/>
          </a:xfrm>
          <a:prstGeom prst="rect">
            <a:avLst/>
          </a:prstGeom>
          <a:noFill/>
          <a:ln cap="flat" cmpd="sng" w="38100">
            <a:solidFill>
              <a:srgbClr val="02B8BB"/>
            </a:solidFill>
            <a:prstDash val="dot"/>
            <a:round/>
            <a:headEnd len="sm" w="sm" type="none"/>
            <a:tailEnd len="sm" w="sm" type="none"/>
          </a:ln>
        </p:spPr>
      </p:pic>
      <p:pic>
        <p:nvPicPr>
          <p:cNvPr id="131" name="Google Shape;131;p21"/>
          <p:cNvPicPr preferRelativeResize="0"/>
          <p:nvPr/>
        </p:nvPicPr>
        <p:blipFill>
          <a:blip r:embed="rId4">
            <a:alphaModFix/>
          </a:blip>
          <a:stretch>
            <a:fillRect/>
          </a:stretch>
        </p:blipFill>
        <p:spPr>
          <a:xfrm>
            <a:off x="6912675" y="4321100"/>
            <a:ext cx="1919626" cy="558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